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47"/>
  </p:notesMasterIdLst>
  <p:sldIdLst>
    <p:sldId id="331" r:id="rId2"/>
    <p:sldId id="332" r:id="rId3"/>
    <p:sldId id="453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433" r:id="rId12"/>
    <p:sldId id="429" r:id="rId13"/>
    <p:sldId id="430" r:id="rId14"/>
    <p:sldId id="431" r:id="rId15"/>
    <p:sldId id="432" r:id="rId16"/>
    <p:sldId id="270" r:id="rId17"/>
    <p:sldId id="434" r:id="rId18"/>
    <p:sldId id="435" r:id="rId19"/>
    <p:sldId id="436" r:id="rId20"/>
    <p:sldId id="273" r:id="rId21"/>
    <p:sldId id="274" r:id="rId22"/>
    <p:sldId id="275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5" r:id="rId31"/>
    <p:sldId id="444" r:id="rId32"/>
    <p:sldId id="448" r:id="rId33"/>
    <p:sldId id="447" r:id="rId34"/>
    <p:sldId id="449" r:id="rId35"/>
    <p:sldId id="446" r:id="rId36"/>
    <p:sldId id="278" r:id="rId37"/>
    <p:sldId id="282" r:id="rId38"/>
    <p:sldId id="284" r:id="rId39"/>
    <p:sldId id="285" r:id="rId40"/>
    <p:sldId id="290" r:id="rId41"/>
    <p:sldId id="292" r:id="rId42"/>
    <p:sldId id="293" r:id="rId43"/>
    <p:sldId id="450" r:id="rId44"/>
    <p:sldId id="451" r:id="rId45"/>
    <p:sldId id="452" r:id="rId46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660"/>
  </p:normalViewPr>
  <p:slideViewPr>
    <p:cSldViewPr>
      <p:cViewPr>
        <p:scale>
          <a:sx n="70" d="100"/>
          <a:sy n="70" d="100"/>
        </p:scale>
        <p:origin x="12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-31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CFA43-B54B-4575-8424-C808385A11D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3B0837-8858-4C95-9A8B-572E8378623D}">
      <dgm:prSet/>
      <dgm:spPr/>
      <dgm:t>
        <a:bodyPr/>
        <a:lstStyle/>
        <a:p>
          <a:r>
            <a:rPr lang="en-US" dirty="0"/>
            <a:t>Arrays waste space because they are not always full!</a:t>
          </a:r>
        </a:p>
      </dgm:t>
    </dgm:pt>
    <dgm:pt modelId="{B8CF4422-378E-41CE-84EE-4E616EDE26E3}" type="parTrans" cxnId="{D175AF79-34D6-47B2-8F2F-C495A668661E}">
      <dgm:prSet/>
      <dgm:spPr/>
      <dgm:t>
        <a:bodyPr/>
        <a:lstStyle/>
        <a:p>
          <a:endParaRPr lang="en-US"/>
        </a:p>
      </dgm:t>
    </dgm:pt>
    <dgm:pt modelId="{2833403B-7527-4F9B-ACC3-0448A32E0120}" type="sibTrans" cxnId="{D175AF79-34D6-47B2-8F2F-C495A668661E}">
      <dgm:prSet/>
      <dgm:spPr/>
      <dgm:t>
        <a:bodyPr/>
        <a:lstStyle/>
        <a:p>
          <a:endParaRPr lang="en-US"/>
        </a:p>
      </dgm:t>
    </dgm:pt>
    <dgm:pt modelId="{44E7D63C-21D3-4481-8BD2-7C364CB89EE2}">
      <dgm:prSet/>
      <dgm:spPr/>
      <dgm:t>
        <a:bodyPr/>
        <a:lstStyle/>
        <a:p>
          <a:r>
            <a:rPr lang="en-IE"/>
            <a:t>When they get full it is not easy to extend them</a:t>
          </a:r>
          <a:endParaRPr lang="en-US"/>
        </a:p>
      </dgm:t>
    </dgm:pt>
    <dgm:pt modelId="{330AAA5E-A2BA-4721-8E08-BFCDD443F9FA}" type="parTrans" cxnId="{A7AA2BB4-45B3-4959-88DC-374897A25425}">
      <dgm:prSet/>
      <dgm:spPr/>
      <dgm:t>
        <a:bodyPr/>
        <a:lstStyle/>
        <a:p>
          <a:endParaRPr lang="en-US"/>
        </a:p>
      </dgm:t>
    </dgm:pt>
    <dgm:pt modelId="{81238DC8-A174-486D-B49F-5EAF47027491}" type="sibTrans" cxnId="{A7AA2BB4-45B3-4959-88DC-374897A25425}">
      <dgm:prSet/>
      <dgm:spPr/>
      <dgm:t>
        <a:bodyPr/>
        <a:lstStyle/>
        <a:p>
          <a:endParaRPr lang="en-US"/>
        </a:p>
      </dgm:t>
    </dgm:pt>
    <dgm:pt modelId="{842B8933-7C97-4A7D-B10E-E4C9902704DC}">
      <dgm:prSet/>
      <dgm:spPr/>
      <dgm:t>
        <a:bodyPr/>
        <a:lstStyle/>
        <a:p>
          <a:r>
            <a:rPr lang="en-IE"/>
            <a:t>To insert a new element in a particular slot we must copy the exisiting array to a new larger array</a:t>
          </a:r>
          <a:endParaRPr lang="en-US"/>
        </a:p>
      </dgm:t>
    </dgm:pt>
    <dgm:pt modelId="{E1B772EF-D27A-4FCC-A01D-8FF9F2A4FD38}" type="parTrans" cxnId="{A95BDA7B-E0C5-4545-BF95-5571E537A34B}">
      <dgm:prSet/>
      <dgm:spPr/>
      <dgm:t>
        <a:bodyPr/>
        <a:lstStyle/>
        <a:p>
          <a:endParaRPr lang="en-US"/>
        </a:p>
      </dgm:t>
    </dgm:pt>
    <dgm:pt modelId="{6382D4C3-4A64-4BC5-BEF9-2E080A981A28}" type="sibTrans" cxnId="{A95BDA7B-E0C5-4545-BF95-5571E537A34B}">
      <dgm:prSet/>
      <dgm:spPr/>
      <dgm:t>
        <a:bodyPr/>
        <a:lstStyle/>
        <a:p>
          <a:endParaRPr lang="en-US"/>
        </a:p>
      </dgm:t>
    </dgm:pt>
    <dgm:pt modelId="{8CC29672-BFA6-2849-B08C-69A1BC68F243}" type="pres">
      <dgm:prSet presAssocID="{ABFCFA43-B54B-4575-8424-C808385A11D3}" presName="vert0" presStyleCnt="0">
        <dgm:presLayoutVars>
          <dgm:dir/>
          <dgm:animOne val="branch"/>
          <dgm:animLvl val="lvl"/>
        </dgm:presLayoutVars>
      </dgm:prSet>
      <dgm:spPr/>
    </dgm:pt>
    <dgm:pt modelId="{E31D3ED5-3801-F543-AC3E-09033F604452}" type="pres">
      <dgm:prSet presAssocID="{C83B0837-8858-4C95-9A8B-572E8378623D}" presName="thickLine" presStyleLbl="alignNode1" presStyleIdx="0" presStyleCnt="3"/>
      <dgm:spPr/>
    </dgm:pt>
    <dgm:pt modelId="{25DFA47B-C245-D347-BF96-1FC3436B81DC}" type="pres">
      <dgm:prSet presAssocID="{C83B0837-8858-4C95-9A8B-572E8378623D}" presName="horz1" presStyleCnt="0"/>
      <dgm:spPr/>
    </dgm:pt>
    <dgm:pt modelId="{CBBC8B8C-F1A2-DB4A-8E6B-669FBE51A76A}" type="pres">
      <dgm:prSet presAssocID="{C83B0837-8858-4C95-9A8B-572E8378623D}" presName="tx1" presStyleLbl="revTx" presStyleIdx="0" presStyleCnt="3"/>
      <dgm:spPr/>
    </dgm:pt>
    <dgm:pt modelId="{06442D03-9C8A-5B4B-BE43-03DD5C2A9ABC}" type="pres">
      <dgm:prSet presAssocID="{C83B0837-8858-4C95-9A8B-572E8378623D}" presName="vert1" presStyleCnt="0"/>
      <dgm:spPr/>
    </dgm:pt>
    <dgm:pt modelId="{3BE24D86-FD3D-FA48-98A9-1C694A5D4B03}" type="pres">
      <dgm:prSet presAssocID="{44E7D63C-21D3-4481-8BD2-7C364CB89EE2}" presName="thickLine" presStyleLbl="alignNode1" presStyleIdx="1" presStyleCnt="3"/>
      <dgm:spPr/>
    </dgm:pt>
    <dgm:pt modelId="{6A2F2087-6391-E345-9999-6388530FFE19}" type="pres">
      <dgm:prSet presAssocID="{44E7D63C-21D3-4481-8BD2-7C364CB89EE2}" presName="horz1" presStyleCnt="0"/>
      <dgm:spPr/>
    </dgm:pt>
    <dgm:pt modelId="{2C850D35-2631-A74B-A505-52BFD39712C8}" type="pres">
      <dgm:prSet presAssocID="{44E7D63C-21D3-4481-8BD2-7C364CB89EE2}" presName="tx1" presStyleLbl="revTx" presStyleIdx="1" presStyleCnt="3"/>
      <dgm:spPr/>
    </dgm:pt>
    <dgm:pt modelId="{52053DE0-8BCD-7943-B0F8-930849A14D51}" type="pres">
      <dgm:prSet presAssocID="{44E7D63C-21D3-4481-8BD2-7C364CB89EE2}" presName="vert1" presStyleCnt="0"/>
      <dgm:spPr/>
    </dgm:pt>
    <dgm:pt modelId="{C66A9A77-6699-9F47-BC0D-816AC1001BBF}" type="pres">
      <dgm:prSet presAssocID="{842B8933-7C97-4A7D-B10E-E4C9902704DC}" presName="thickLine" presStyleLbl="alignNode1" presStyleIdx="2" presStyleCnt="3"/>
      <dgm:spPr/>
    </dgm:pt>
    <dgm:pt modelId="{5C5D67B1-A00D-2B43-8BB9-1FD8E7B5D69A}" type="pres">
      <dgm:prSet presAssocID="{842B8933-7C97-4A7D-B10E-E4C9902704DC}" presName="horz1" presStyleCnt="0"/>
      <dgm:spPr/>
    </dgm:pt>
    <dgm:pt modelId="{62931D82-0699-4842-A5AA-2B8D6C30C6FF}" type="pres">
      <dgm:prSet presAssocID="{842B8933-7C97-4A7D-B10E-E4C9902704DC}" presName="tx1" presStyleLbl="revTx" presStyleIdx="2" presStyleCnt="3"/>
      <dgm:spPr/>
    </dgm:pt>
    <dgm:pt modelId="{FBF37610-011B-B847-910E-C98339F74CC0}" type="pres">
      <dgm:prSet presAssocID="{842B8933-7C97-4A7D-B10E-E4C9902704DC}" presName="vert1" presStyleCnt="0"/>
      <dgm:spPr/>
    </dgm:pt>
  </dgm:ptLst>
  <dgm:cxnLst>
    <dgm:cxn modelId="{FC263C5E-8B31-4D46-B3C8-951DF75F7B3E}" type="presOf" srcId="{842B8933-7C97-4A7D-B10E-E4C9902704DC}" destId="{62931D82-0699-4842-A5AA-2B8D6C30C6FF}" srcOrd="0" destOrd="0" presId="urn:microsoft.com/office/officeart/2008/layout/LinedList"/>
    <dgm:cxn modelId="{6D539A42-2D0C-0E4E-81F6-806B1175451B}" type="presOf" srcId="{C83B0837-8858-4C95-9A8B-572E8378623D}" destId="{CBBC8B8C-F1A2-DB4A-8E6B-669FBE51A76A}" srcOrd="0" destOrd="0" presId="urn:microsoft.com/office/officeart/2008/layout/LinedList"/>
    <dgm:cxn modelId="{2120656B-F030-204C-AF92-CD492559A91B}" type="presOf" srcId="{44E7D63C-21D3-4481-8BD2-7C364CB89EE2}" destId="{2C850D35-2631-A74B-A505-52BFD39712C8}" srcOrd="0" destOrd="0" presId="urn:microsoft.com/office/officeart/2008/layout/LinedList"/>
    <dgm:cxn modelId="{D175AF79-34D6-47B2-8F2F-C495A668661E}" srcId="{ABFCFA43-B54B-4575-8424-C808385A11D3}" destId="{C83B0837-8858-4C95-9A8B-572E8378623D}" srcOrd="0" destOrd="0" parTransId="{B8CF4422-378E-41CE-84EE-4E616EDE26E3}" sibTransId="{2833403B-7527-4F9B-ACC3-0448A32E0120}"/>
    <dgm:cxn modelId="{A95BDA7B-E0C5-4545-BF95-5571E537A34B}" srcId="{ABFCFA43-B54B-4575-8424-C808385A11D3}" destId="{842B8933-7C97-4A7D-B10E-E4C9902704DC}" srcOrd="2" destOrd="0" parTransId="{E1B772EF-D27A-4FCC-A01D-8FF9F2A4FD38}" sibTransId="{6382D4C3-4A64-4BC5-BEF9-2E080A981A28}"/>
    <dgm:cxn modelId="{E81E8794-CD17-454F-B378-8F83E2CA85F3}" type="presOf" srcId="{ABFCFA43-B54B-4575-8424-C808385A11D3}" destId="{8CC29672-BFA6-2849-B08C-69A1BC68F243}" srcOrd="0" destOrd="0" presId="urn:microsoft.com/office/officeart/2008/layout/LinedList"/>
    <dgm:cxn modelId="{A7AA2BB4-45B3-4959-88DC-374897A25425}" srcId="{ABFCFA43-B54B-4575-8424-C808385A11D3}" destId="{44E7D63C-21D3-4481-8BD2-7C364CB89EE2}" srcOrd="1" destOrd="0" parTransId="{330AAA5E-A2BA-4721-8E08-BFCDD443F9FA}" sibTransId="{81238DC8-A174-486D-B49F-5EAF47027491}"/>
    <dgm:cxn modelId="{6F5819CC-028C-2A42-8BE4-2EA62D411E8B}" type="presParOf" srcId="{8CC29672-BFA6-2849-B08C-69A1BC68F243}" destId="{E31D3ED5-3801-F543-AC3E-09033F604452}" srcOrd="0" destOrd="0" presId="urn:microsoft.com/office/officeart/2008/layout/LinedList"/>
    <dgm:cxn modelId="{9E442173-479A-0E40-9B8B-ABB967474E7D}" type="presParOf" srcId="{8CC29672-BFA6-2849-B08C-69A1BC68F243}" destId="{25DFA47B-C245-D347-BF96-1FC3436B81DC}" srcOrd="1" destOrd="0" presId="urn:microsoft.com/office/officeart/2008/layout/LinedList"/>
    <dgm:cxn modelId="{FC31D2CF-53C0-9847-9E1E-7AF5BD2B9ABE}" type="presParOf" srcId="{25DFA47B-C245-D347-BF96-1FC3436B81DC}" destId="{CBBC8B8C-F1A2-DB4A-8E6B-669FBE51A76A}" srcOrd="0" destOrd="0" presId="urn:microsoft.com/office/officeart/2008/layout/LinedList"/>
    <dgm:cxn modelId="{BA3479AA-ACE7-8E40-A4BA-60C7E7F7CE58}" type="presParOf" srcId="{25DFA47B-C245-D347-BF96-1FC3436B81DC}" destId="{06442D03-9C8A-5B4B-BE43-03DD5C2A9ABC}" srcOrd="1" destOrd="0" presId="urn:microsoft.com/office/officeart/2008/layout/LinedList"/>
    <dgm:cxn modelId="{03AD1199-AC1B-1E42-8EEC-362B4D58A2CB}" type="presParOf" srcId="{8CC29672-BFA6-2849-B08C-69A1BC68F243}" destId="{3BE24D86-FD3D-FA48-98A9-1C694A5D4B03}" srcOrd="2" destOrd="0" presId="urn:microsoft.com/office/officeart/2008/layout/LinedList"/>
    <dgm:cxn modelId="{919EE6FF-CDE9-784A-97F1-FA536BB9EF78}" type="presParOf" srcId="{8CC29672-BFA6-2849-B08C-69A1BC68F243}" destId="{6A2F2087-6391-E345-9999-6388530FFE19}" srcOrd="3" destOrd="0" presId="urn:microsoft.com/office/officeart/2008/layout/LinedList"/>
    <dgm:cxn modelId="{0858425E-3872-2243-A7F8-478CA9215AF0}" type="presParOf" srcId="{6A2F2087-6391-E345-9999-6388530FFE19}" destId="{2C850D35-2631-A74B-A505-52BFD39712C8}" srcOrd="0" destOrd="0" presId="urn:microsoft.com/office/officeart/2008/layout/LinedList"/>
    <dgm:cxn modelId="{EA7C850E-B455-114C-9D72-4F265240E283}" type="presParOf" srcId="{6A2F2087-6391-E345-9999-6388530FFE19}" destId="{52053DE0-8BCD-7943-B0F8-930849A14D51}" srcOrd="1" destOrd="0" presId="urn:microsoft.com/office/officeart/2008/layout/LinedList"/>
    <dgm:cxn modelId="{E690840B-FF14-344F-AF27-92FBCE291FD5}" type="presParOf" srcId="{8CC29672-BFA6-2849-B08C-69A1BC68F243}" destId="{C66A9A77-6699-9F47-BC0D-816AC1001BBF}" srcOrd="4" destOrd="0" presId="urn:microsoft.com/office/officeart/2008/layout/LinedList"/>
    <dgm:cxn modelId="{4F148CFE-6CA3-464E-879A-53550B9C5A8C}" type="presParOf" srcId="{8CC29672-BFA6-2849-B08C-69A1BC68F243}" destId="{5C5D67B1-A00D-2B43-8BB9-1FD8E7B5D69A}" srcOrd="5" destOrd="0" presId="urn:microsoft.com/office/officeart/2008/layout/LinedList"/>
    <dgm:cxn modelId="{C58086C3-0237-2143-8739-8A896D0E98DD}" type="presParOf" srcId="{5C5D67B1-A00D-2B43-8BB9-1FD8E7B5D69A}" destId="{62931D82-0699-4842-A5AA-2B8D6C30C6FF}" srcOrd="0" destOrd="0" presId="urn:microsoft.com/office/officeart/2008/layout/LinedList"/>
    <dgm:cxn modelId="{F8A33AC9-6140-8648-99F8-CB8EDA5AA4C3}" type="presParOf" srcId="{5C5D67B1-A00D-2B43-8BB9-1FD8E7B5D69A}" destId="{FBF37610-011B-B847-910E-C98339F74C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D3ED5-3801-F543-AC3E-09033F604452}">
      <dsp:nvSpPr>
        <dsp:cNvPr id="0" name=""/>
        <dsp:cNvSpPr/>
      </dsp:nvSpPr>
      <dsp:spPr>
        <a:xfrm>
          <a:off x="0" y="1893"/>
          <a:ext cx="54864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C8B8C-F1A2-DB4A-8E6B-669FBE51A76A}">
      <dsp:nvSpPr>
        <dsp:cNvPr id="0" name=""/>
        <dsp:cNvSpPr/>
      </dsp:nvSpPr>
      <dsp:spPr>
        <a:xfrm>
          <a:off x="0" y="1893"/>
          <a:ext cx="5486400" cy="129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Arrays waste space because they are not always full!</a:t>
          </a:r>
        </a:p>
      </dsp:txBody>
      <dsp:txXfrm>
        <a:off x="0" y="1893"/>
        <a:ext cx="5486400" cy="1291483"/>
      </dsp:txXfrm>
    </dsp:sp>
    <dsp:sp modelId="{3BE24D86-FD3D-FA48-98A9-1C694A5D4B03}">
      <dsp:nvSpPr>
        <dsp:cNvPr id="0" name=""/>
        <dsp:cNvSpPr/>
      </dsp:nvSpPr>
      <dsp:spPr>
        <a:xfrm>
          <a:off x="0" y="1293376"/>
          <a:ext cx="5486400" cy="0"/>
        </a:xfrm>
        <a:prstGeom prst="lin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50D35-2631-A74B-A505-52BFD39712C8}">
      <dsp:nvSpPr>
        <dsp:cNvPr id="0" name=""/>
        <dsp:cNvSpPr/>
      </dsp:nvSpPr>
      <dsp:spPr>
        <a:xfrm>
          <a:off x="0" y="1293376"/>
          <a:ext cx="5486400" cy="129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When they get full it is not easy to extend them</a:t>
          </a:r>
          <a:endParaRPr lang="en-US" sz="2500" kern="1200"/>
        </a:p>
      </dsp:txBody>
      <dsp:txXfrm>
        <a:off x="0" y="1293376"/>
        <a:ext cx="5486400" cy="1291483"/>
      </dsp:txXfrm>
    </dsp:sp>
    <dsp:sp modelId="{C66A9A77-6699-9F47-BC0D-816AC1001BBF}">
      <dsp:nvSpPr>
        <dsp:cNvPr id="0" name=""/>
        <dsp:cNvSpPr/>
      </dsp:nvSpPr>
      <dsp:spPr>
        <a:xfrm>
          <a:off x="0" y="2584860"/>
          <a:ext cx="5486400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31D82-0699-4842-A5AA-2B8D6C30C6FF}">
      <dsp:nvSpPr>
        <dsp:cNvPr id="0" name=""/>
        <dsp:cNvSpPr/>
      </dsp:nvSpPr>
      <dsp:spPr>
        <a:xfrm>
          <a:off x="0" y="2584860"/>
          <a:ext cx="5486400" cy="1291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500" kern="1200"/>
            <a:t>To insert a new element in a particular slot we must copy the exisiting array to a new larger array</a:t>
          </a:r>
          <a:endParaRPr lang="en-US" sz="2500" kern="1200"/>
        </a:p>
      </dsp:txBody>
      <dsp:txXfrm>
        <a:off x="0" y="2584860"/>
        <a:ext cx="5486400" cy="1291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6F994-E567-4E2A-9CC6-7124331350FA}" type="datetimeFigureOut">
              <a:rPr lang="en-IE" smtClean="0"/>
              <a:t>10/11/2025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DE376-2C33-490B-A7D6-FF41E95A2AB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108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C85A79-8F4E-4293-A84B-133598B629DB}" type="slidenum">
              <a:rPr lang="en-IE" smtClean="0"/>
              <a:pPr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987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218099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87619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858313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539750" y="6453188"/>
            <a:ext cx="3203575" cy="71437"/>
          </a:xfrm>
          <a:prstGeom prst="rect">
            <a:avLst/>
          </a:prstGeom>
          <a:solidFill>
            <a:srgbClr val="822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 flipV="1">
            <a:off x="4008438" y="6453188"/>
            <a:ext cx="4679950" cy="71437"/>
          </a:xfrm>
          <a:prstGeom prst="rect">
            <a:avLst/>
          </a:prstGeom>
          <a:solidFill>
            <a:srgbClr val="822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9" name="Picture 2" descr="C:\Users\Rowan\Documents\Maynooth\Powerpoint Template\K7917 - Maynooth University_PowerPoint (Burgundy) Option 1-2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0" t="-320" r="27138"/>
          <a:stretch>
            <a:fillRect/>
          </a:stretch>
        </p:blipFill>
        <p:spPr bwMode="auto">
          <a:xfrm>
            <a:off x="4008438" y="549275"/>
            <a:ext cx="467995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Rowan\Documents\Maynooth\Powerpoint Template\K7384 Maynooth University Logo_RGB_300dp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31432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1560" y="3140968"/>
            <a:ext cx="3024336" cy="2232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822327"/>
                </a:solidFill>
                <a:latin typeface="+mn-lt"/>
              </a:defRPr>
            </a:lvl1pPr>
            <a:lvl3pPr>
              <a:defRPr>
                <a:solidFill>
                  <a:srgbClr val="822327"/>
                </a:solidFill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1189" y="5661025"/>
            <a:ext cx="3024708" cy="720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82232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374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172325" y="6448425"/>
            <a:ext cx="15128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GB" altLang="en-US" sz="1100" b="1" dirty="0"/>
              <a:t>maynoothuniversity.ie</a:t>
            </a:r>
            <a:endParaRPr lang="en-GB" altLang="en-US" b="1" dirty="0"/>
          </a:p>
        </p:txBody>
      </p:sp>
      <p:sp>
        <p:nvSpPr>
          <p:cNvPr id="5" name="Rectangle 4"/>
          <p:cNvSpPr/>
          <p:nvPr/>
        </p:nvSpPr>
        <p:spPr>
          <a:xfrm flipV="1">
            <a:off x="395288" y="5884863"/>
            <a:ext cx="8316912" cy="71437"/>
          </a:xfrm>
          <a:prstGeom prst="rect">
            <a:avLst/>
          </a:prstGeom>
          <a:solidFill>
            <a:srgbClr val="822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6" name="Picture 3" descr="C:\Users\Rowan\Desktop\K7384 Maynooth University Logo_RGB_300d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92825"/>
            <a:ext cx="14763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46311" y="620688"/>
            <a:ext cx="7560890" cy="1008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822327"/>
                </a:solidFill>
                <a:latin typeface="+mn-lt"/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755650" y="1844675"/>
            <a:ext cx="7561263" cy="381635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7005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23286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274163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139014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297355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285461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392569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102626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414431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IE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E" spc="-25" smtClean="0"/>
              <a:t>‹#›</a:t>
            </a:fld>
            <a:endParaRPr lang="en-IE" spc="-25" dirty="0"/>
          </a:p>
        </p:txBody>
      </p:sp>
    </p:spTree>
    <p:extLst>
      <p:ext uri="{BB962C8B-B14F-4D97-AF65-F5344CB8AC3E}">
        <p14:creationId xmlns:p14="http://schemas.microsoft.com/office/powerpoint/2010/main" val="145367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1916832"/>
            <a:ext cx="3346648" cy="2232025"/>
          </a:xfrm>
        </p:spPr>
        <p:txBody>
          <a:bodyPr>
            <a:normAutofit/>
          </a:bodyPr>
          <a:lstStyle/>
          <a:p>
            <a:r>
              <a:rPr lang="en-GB" sz="3000" dirty="0"/>
              <a:t>CS210</a:t>
            </a:r>
          </a:p>
          <a:p>
            <a:r>
              <a:rPr lang="en-GB" sz="3000" dirty="0"/>
              <a:t>Algorithms and Data Structures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39552" y="4221088"/>
            <a:ext cx="3168352" cy="1646312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/>
              <a:t>Linked Lists</a:t>
            </a:r>
          </a:p>
          <a:p>
            <a:r>
              <a:rPr lang="en-GB" sz="2000" dirty="0"/>
              <a:t>Week 9</a:t>
            </a:r>
          </a:p>
          <a:p>
            <a:r>
              <a:rPr lang="en-GB" sz="2000" dirty="0"/>
              <a:t>Semester 1 2025</a:t>
            </a:r>
          </a:p>
          <a:p>
            <a:endParaRPr lang="en-GB" sz="2000" dirty="0"/>
          </a:p>
          <a:p>
            <a:r>
              <a:rPr lang="en-GB" sz="2000" dirty="0"/>
              <a:t>Dr. Pierpaolo Dondio</a:t>
            </a:r>
          </a:p>
        </p:txBody>
      </p:sp>
    </p:spTree>
    <p:extLst>
      <p:ext uri="{BB962C8B-B14F-4D97-AF65-F5344CB8AC3E}">
        <p14:creationId xmlns:p14="http://schemas.microsoft.com/office/powerpoint/2010/main" val="391929436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4F66-75F1-396D-7B9E-6BA9198B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Implementation / the node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F6AB-6BFA-7449-4632-37526664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1905000"/>
            <a:ext cx="4800600" cy="4695092"/>
          </a:xfrm>
          <a:solidFill>
            <a:schemeClr val="bg2"/>
          </a:solidFill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public class Node{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	public int data;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	public Node 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IE" dirty="0">
              <a:latin typeface="Courier New" pitchFamily="49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dirty="0">
                <a:latin typeface="Courier New" pitchFamily="49" charset="0"/>
              </a:rPr>
              <a:t> 	 </a:t>
            </a:r>
            <a:r>
              <a:rPr lang="en-US" dirty="0">
                <a:solidFill>
                  <a:srgbClr val="DF0601"/>
                </a:solidFill>
                <a:latin typeface="Courier New" pitchFamily="49" charset="0"/>
              </a:rPr>
              <a:t>// constructor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latin typeface="Courier New" pitchFamily="49" charset="0"/>
              </a:rPr>
              <a:t>  public Node(int </a:t>
            </a:r>
            <a:r>
              <a:rPr lang="en-US" dirty="0" err="1">
                <a:latin typeface="Courier New" pitchFamily="49" charset="0"/>
              </a:rPr>
              <a:t>datain</a:t>
            </a:r>
            <a:r>
              <a:rPr lang="en-US" dirty="0">
                <a:latin typeface="Courier New" pitchFamily="49" charset="0"/>
              </a:rPr>
              <a:t>)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solidFill>
                  <a:srgbClr val="DF0601"/>
                </a:solidFill>
                <a:latin typeface="Courier New" pitchFamily="49" charset="0"/>
              </a:rPr>
              <a:t>	</a:t>
            </a:r>
            <a:r>
              <a:rPr lang="en-US" dirty="0">
                <a:latin typeface="Courier New" pitchFamily="49" charset="0"/>
              </a:rPr>
              <a:t>   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latin typeface="Courier New" pitchFamily="49" charset="0"/>
              </a:rPr>
              <a:t>       data = </a:t>
            </a:r>
            <a:r>
              <a:rPr lang="en-US" dirty="0" err="1">
                <a:latin typeface="Courier New" pitchFamily="49" charset="0"/>
              </a:rPr>
              <a:t>datain</a:t>
            </a:r>
            <a:r>
              <a:rPr lang="en-US" dirty="0">
                <a:latin typeface="Courier New" pitchFamily="49" charset="0"/>
              </a:rPr>
              <a:t>; 			 </a:t>
            </a:r>
            <a:r>
              <a:rPr lang="en-US" dirty="0">
                <a:solidFill>
                  <a:srgbClr val="DF0601"/>
                </a:solidFill>
                <a:latin typeface="Courier New" pitchFamily="49" charset="0"/>
              </a:rPr>
              <a:t>// next is set to null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dirty="0">
                <a:latin typeface="Courier New" pitchFamily="49" charset="0"/>
              </a:rPr>
              <a:t>     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IE" sz="900" dirty="0"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74821B-EA47-71E8-C411-111B940EE133}"/>
              </a:ext>
            </a:extLst>
          </p:cNvPr>
          <p:cNvSpPr txBox="1">
            <a:spLocks/>
          </p:cNvSpPr>
          <p:nvPr/>
        </p:nvSpPr>
        <p:spPr>
          <a:xfrm>
            <a:off x="382465" y="2255227"/>
            <a:ext cx="3122735" cy="36883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IE" dirty="0"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IE" dirty="0"/>
              <a:t>Note that although the Node object contains another Node (next), this is only a reference to the next Node</a:t>
            </a:r>
          </a:p>
          <a:p>
            <a:pPr>
              <a:lnSpc>
                <a:spcPct val="80000"/>
              </a:lnSpc>
            </a:pPr>
            <a:r>
              <a:rPr lang="en-IE" dirty="0"/>
              <a:t>This is the same for any object, the label (e.g. next) is only a reference and does not represent the actual object itself</a:t>
            </a:r>
          </a:p>
        </p:txBody>
      </p:sp>
    </p:spTree>
    <p:extLst>
      <p:ext uri="{BB962C8B-B14F-4D97-AF65-F5344CB8AC3E}">
        <p14:creationId xmlns:p14="http://schemas.microsoft.com/office/powerpoint/2010/main" val="185577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7FEE40-11BD-4F58-AF49-0CB01D699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Linked List Basic Operations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3C71-BFAB-D691-FAC4-B489D90740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Insert at the Head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at the Head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Traverse the List</a:t>
            </a:r>
            <a:endParaRPr lang="en-IE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Insert at a specific position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Delete at a specific position</a:t>
            </a:r>
          </a:p>
        </p:txBody>
      </p:sp>
    </p:spTree>
    <p:extLst>
      <p:ext uri="{BB962C8B-B14F-4D97-AF65-F5344CB8AC3E}">
        <p14:creationId xmlns:p14="http://schemas.microsoft.com/office/powerpoint/2010/main" val="3961415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DAEF8C-0586-9A5F-4E25-CC43DD98CE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Inserting at the Head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A5B5D-4AB0-15D2-93A2-59380B94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348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20FA-D421-EA29-914D-0A76FD75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F07640-76EF-04BF-3AFA-D81AE9CE87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Inserting at the Head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6D4B0-5CA9-A551-D448-A920F4A6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71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D467-3F24-B3D7-C89C-C75A7CF90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2980B7-B798-27CE-4F72-E2E3EC26E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Inserting at the Head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9B19E-422A-DE6C-24BF-C6768412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793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A0DA3-86B8-5AD2-E241-24493BD0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EC2517-F556-CF14-556C-82F321308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Inserting at the Head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4B81F-DCAA-1563-6D64-3BFE806C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95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3B48-A52C-D669-AF4B-289557A1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266A-6166-54F9-15BB-107B884E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Insert at Head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4276B-9281-C6FB-F5E3-7D8A4183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463801"/>
            <a:ext cx="4133849" cy="2736850"/>
          </a:xfrm>
        </p:spPr>
        <p:txBody>
          <a:bodyPr>
            <a:noAutofit/>
          </a:bodyPr>
          <a:lstStyle/>
          <a:p>
            <a:r>
              <a:rPr lang="en-IE" dirty="0"/>
              <a:t>This </a:t>
            </a:r>
            <a:r>
              <a:rPr lang="en-IE" dirty="0" err="1"/>
              <a:t>insertHead</a:t>
            </a:r>
            <a:r>
              <a:rPr lang="en-IE" dirty="0"/>
              <a:t>( ) method in LinkedList does the following</a:t>
            </a:r>
          </a:p>
          <a:p>
            <a:pPr lvl="1" eaLnBrk="1" hangingPunct="1"/>
            <a:r>
              <a:rPr lang="en-IE" sz="2000" dirty="0"/>
              <a:t>takes in a number</a:t>
            </a:r>
          </a:p>
          <a:p>
            <a:pPr lvl="1" eaLnBrk="1" hangingPunct="1"/>
            <a:r>
              <a:rPr lang="en-IE" sz="2000" dirty="0"/>
              <a:t>creates a new link with that piece of data</a:t>
            </a:r>
          </a:p>
          <a:p>
            <a:pPr lvl="1" eaLnBrk="1" hangingPunct="1"/>
            <a:r>
              <a:rPr lang="en-IE" sz="2000" dirty="0"/>
              <a:t>sets that link to point to the old first link</a:t>
            </a:r>
          </a:p>
          <a:p>
            <a:pPr lvl="1" eaLnBrk="1" hangingPunct="1"/>
            <a:r>
              <a:rPr lang="en-IE" sz="2000" dirty="0"/>
              <a:t>sets the first link to point to the new link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1302D1-708B-A893-0418-2AEB2953B805}"/>
              </a:ext>
            </a:extLst>
          </p:cNvPr>
          <p:cNvSpPr txBox="1">
            <a:spLocks/>
          </p:cNvSpPr>
          <p:nvPr/>
        </p:nvSpPr>
        <p:spPr>
          <a:xfrm>
            <a:off x="4791808" y="2184889"/>
            <a:ext cx="4199791" cy="3130061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public void </a:t>
            </a:r>
            <a:r>
              <a:rPr lang="en-IE" sz="1500" dirty="0" err="1">
                <a:latin typeface="Courier New" pitchFamily="49" charset="0"/>
              </a:rPr>
              <a:t>insertHead</a:t>
            </a:r>
            <a:r>
              <a:rPr lang="en-IE" sz="1500" dirty="0">
                <a:latin typeface="Courier New" pitchFamily="49" charset="0"/>
              </a:rPr>
              <a:t> (int number) {</a:t>
            </a:r>
          </a:p>
          <a:p>
            <a:pPr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Node </a:t>
            </a:r>
            <a:r>
              <a:rPr lang="en-IE" sz="1500" dirty="0" err="1">
                <a:latin typeface="Courier New" pitchFamily="49" charset="0"/>
              </a:rPr>
              <a:t>newNode</a:t>
            </a:r>
            <a:r>
              <a:rPr lang="en-IE" sz="1500" dirty="0">
                <a:latin typeface="Courier New" pitchFamily="49" charset="0"/>
              </a:rPr>
              <a:t> = new Node(number);</a:t>
            </a:r>
          </a:p>
          <a:p>
            <a:pPr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</a:t>
            </a:r>
            <a:r>
              <a:rPr lang="en-IE" sz="1500" dirty="0" err="1">
                <a:latin typeface="Courier New" pitchFamily="49" charset="0"/>
              </a:rPr>
              <a:t>newNode.next</a:t>
            </a:r>
            <a:r>
              <a:rPr lang="en-IE" sz="1500" dirty="0">
                <a:latin typeface="Courier New" pitchFamily="49" charset="0"/>
              </a:rPr>
              <a:t> = head;</a:t>
            </a:r>
          </a:p>
          <a:p>
            <a:pPr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head = </a:t>
            </a:r>
            <a:r>
              <a:rPr lang="en-IE" sz="1500" dirty="0" err="1">
                <a:latin typeface="Courier New" pitchFamily="49" charset="0"/>
              </a:rPr>
              <a:t>newNode</a:t>
            </a:r>
            <a:r>
              <a:rPr lang="en-IE" sz="1500" dirty="0">
                <a:latin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942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7279B-F2AA-528A-2C39-93476AAA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5B4710-1CBD-7B18-E740-666B05C455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Deleting at the Head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D13BB-A76D-CC3C-3F03-6E782110C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156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CAD5-9D94-28EA-6E97-5FE8EB49F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BD1A5-8621-D7B5-8DED-528739EF3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Deleting at the Head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18D25-0416-122A-A0D4-8354A572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867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772E-FD54-4D32-3821-0922B047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CD6D0-E70A-2E87-EDA5-0A168A9A86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Deleting at the Head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25EE-9076-C4CC-A482-8CEC50B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41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85BBDE-771D-F4A9-FCA5-E9F7555B79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E" dirty="0"/>
              <a:t>Week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F77D-BE3B-A573-31AB-5C3329CA38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5650" y="1844675"/>
            <a:ext cx="7776790" cy="34131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E" sz="2800" i="1" dirty="0"/>
              <a:t>Linked Lists Definition</a:t>
            </a:r>
          </a:p>
          <a:p>
            <a:pPr>
              <a:buFont typeface="Wingdings" pitchFamily="2" charset="2"/>
              <a:buChar char="§"/>
            </a:pPr>
            <a:r>
              <a:rPr lang="en-IE" sz="2800" i="1" dirty="0"/>
              <a:t>Advantages vs. Arrays</a:t>
            </a:r>
          </a:p>
          <a:p>
            <a:pPr>
              <a:buFont typeface="Wingdings" pitchFamily="2" charset="2"/>
              <a:buChar char="§"/>
            </a:pPr>
            <a:r>
              <a:rPr lang="en-IE" sz="2800" i="1" dirty="0"/>
              <a:t>Basic Operation</a:t>
            </a:r>
          </a:p>
          <a:p>
            <a:pPr>
              <a:buFont typeface="Wingdings" pitchFamily="2" charset="2"/>
              <a:buChar char="§"/>
            </a:pPr>
            <a:r>
              <a:rPr lang="en-IE" sz="2800" i="1" dirty="0"/>
              <a:t>Java Implementation(s)</a:t>
            </a:r>
          </a:p>
        </p:txBody>
      </p:sp>
    </p:spTree>
    <p:extLst>
      <p:ext uri="{BB962C8B-B14F-4D97-AF65-F5344CB8AC3E}">
        <p14:creationId xmlns:p14="http://schemas.microsoft.com/office/powerpoint/2010/main" val="11510594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CA1F-77D5-97DB-6F39-2FD22228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Delete at Head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2B40C-8716-CDD9-64D8-99BFE93C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2463801"/>
            <a:ext cx="4236554" cy="27368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E" sz="2100" dirty="0"/>
              <a:t>This method in LinkedList does the following</a:t>
            </a:r>
          </a:p>
          <a:p>
            <a:pPr lvl="1" eaLnBrk="1" hangingPunct="1">
              <a:lnSpc>
                <a:spcPct val="80000"/>
              </a:lnSpc>
            </a:pPr>
            <a:r>
              <a:rPr lang="en-IE" dirty="0"/>
              <a:t>Backs up the first link</a:t>
            </a:r>
          </a:p>
          <a:p>
            <a:pPr lvl="1" eaLnBrk="1" hangingPunct="1">
              <a:lnSpc>
                <a:spcPct val="80000"/>
              </a:lnSpc>
            </a:pPr>
            <a:r>
              <a:rPr lang="en-IE" dirty="0"/>
              <a:t>Gets the link after the first link</a:t>
            </a:r>
          </a:p>
          <a:p>
            <a:pPr lvl="1" eaLnBrk="1" hangingPunct="1">
              <a:lnSpc>
                <a:spcPct val="80000"/>
              </a:lnSpc>
            </a:pPr>
            <a:r>
              <a:rPr lang="en-IE" dirty="0"/>
              <a:t>Puts the old first link equal to that </a:t>
            </a:r>
          </a:p>
          <a:p>
            <a:pPr lvl="1" eaLnBrk="1" hangingPunct="1">
              <a:lnSpc>
                <a:spcPct val="80000"/>
              </a:lnSpc>
            </a:pPr>
            <a:r>
              <a:rPr lang="en-IE" dirty="0"/>
              <a:t>Returns the link that has been ‘bypassed’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D35BE9-29FC-0769-D07C-23E543FAE829}"/>
              </a:ext>
            </a:extLst>
          </p:cNvPr>
          <p:cNvSpPr txBox="1">
            <a:spLocks/>
          </p:cNvSpPr>
          <p:nvPr/>
        </p:nvSpPr>
        <p:spPr>
          <a:xfrm>
            <a:off x="4750905" y="2463800"/>
            <a:ext cx="3985591" cy="2736850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public void </a:t>
            </a:r>
            <a:r>
              <a:rPr lang="en-IE" dirty="0" err="1">
                <a:latin typeface="Courier New" pitchFamily="49" charset="0"/>
              </a:rPr>
              <a:t>deleteHead</a:t>
            </a:r>
            <a:r>
              <a:rPr lang="en-IE" dirty="0">
                <a:latin typeface="Courier New" pitchFamily="49" charset="0"/>
              </a:rPr>
              <a:t> ()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		head = </a:t>
            </a:r>
            <a:r>
              <a:rPr lang="en-IE" dirty="0" err="1">
                <a:latin typeface="Courier New" pitchFamily="49" charset="0"/>
              </a:rPr>
              <a:t>first.next</a:t>
            </a:r>
            <a:r>
              <a:rPr lang="en-IE" dirty="0"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dirty="0">
                <a:latin typeface="Courier New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9625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32C09-D35D-4610-BE81-DE0743F35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3299-80E5-9414-D930-32AD58E2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Traversing a linked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5F63-A009-E576-7892-A06F975C1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590800"/>
            <a:ext cx="3640205" cy="273685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sz="1800" dirty="0"/>
              <a:t>With arrays, each item occupies a particular slot, and we can index any slot we like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dirty="0"/>
              <a:t>With a linked list, you have to start at the beginning of the chain and work your way along in order to find an item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dirty="0"/>
              <a:t>Binary search </a:t>
            </a:r>
            <a:r>
              <a:rPr lang="en-IE" sz="1800" b="1" dirty="0"/>
              <a:t>not possible </a:t>
            </a:r>
            <a:r>
              <a:rPr lang="en-IE" sz="1800" dirty="0"/>
              <a:t>– big disadvantage of linked lists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b="1" dirty="0"/>
              <a:t>Why is binary search not possible?</a:t>
            </a:r>
          </a:p>
          <a:p>
            <a:pPr eaLnBrk="1" hangingPunct="1">
              <a:lnSpc>
                <a:spcPct val="80000"/>
              </a:lnSpc>
            </a:pPr>
            <a:endParaRPr lang="en-IE" sz="1800" dirty="0"/>
          </a:p>
          <a:p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D52317-C69E-F40F-A531-63DB2B556CBF}"/>
              </a:ext>
            </a:extLst>
          </p:cNvPr>
          <p:cNvSpPr txBox="1">
            <a:spLocks/>
          </p:cNvSpPr>
          <p:nvPr/>
        </p:nvSpPr>
        <p:spPr>
          <a:xfrm>
            <a:off x="4267201" y="1960494"/>
            <a:ext cx="4419600" cy="370729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IE" sz="1600" dirty="0"/>
          </a:p>
          <a:p>
            <a:pPr>
              <a:lnSpc>
                <a:spcPct val="80000"/>
              </a:lnSpc>
            </a:pPr>
            <a:endParaRPr lang="en-IE" sz="16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public void display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	Node current = head;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	while(current!=null){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		</a:t>
            </a:r>
            <a:r>
              <a:rPr lang="en-IE" sz="1600" dirty="0" err="1">
                <a:latin typeface="Courier New" pitchFamily="49" charset="0"/>
              </a:rPr>
              <a:t>current.displayLink</a:t>
            </a:r>
            <a:r>
              <a:rPr lang="en-IE" sz="1600" dirty="0">
                <a:latin typeface="Courier New" pitchFamily="49" charset="0"/>
              </a:rPr>
              <a:t>();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		current=</a:t>
            </a:r>
            <a:r>
              <a:rPr lang="en-IE" sz="1600" dirty="0" err="1">
                <a:latin typeface="Courier New" pitchFamily="49" charset="0"/>
              </a:rPr>
              <a:t>current.next</a:t>
            </a:r>
            <a:r>
              <a:rPr lang="en-IE" sz="1600" dirty="0">
                <a:latin typeface="Courier New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	}</a:t>
            </a:r>
            <a:r>
              <a:rPr lang="en-IE" sz="1600" dirty="0">
                <a:solidFill>
                  <a:srgbClr val="DF0601"/>
                </a:solidFill>
                <a:latin typeface="Courier New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600" dirty="0">
                <a:latin typeface="Courier New" pitchFamily="49" charset="0"/>
              </a:rPr>
              <a:t>}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1201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431C-0C43-4D9E-9BC3-8F1355DF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6A7D-BE79-F626-144E-68F477E0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Finding a Node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970A-C4C0-0E5A-ED06-9BF21E0D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E" dirty="0"/>
              <a:t>What if we want to find one node with a specific value of the key?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IE" dirty="0"/>
          </a:p>
          <a:p>
            <a:pPr eaLnBrk="1" hangingPunct="1">
              <a:lnSpc>
                <a:spcPct val="90000"/>
              </a:lnSpc>
            </a:pPr>
            <a:r>
              <a:rPr lang="en-IE" dirty="0"/>
              <a:t>The algorithm works like this: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/>
              <a:t>Take in the value to be found 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/>
              <a:t>Start at the beginning of the list</a:t>
            </a:r>
          </a:p>
          <a:p>
            <a:pPr lvl="1" eaLnBrk="1" hangingPunct="1">
              <a:lnSpc>
                <a:spcPct val="90000"/>
              </a:lnSpc>
            </a:pPr>
            <a:r>
              <a:rPr lang="en-IE" sz="2000" dirty="0"/>
              <a:t>Keep moving down the nodes until we find the correct one </a:t>
            </a:r>
          </a:p>
        </p:txBody>
      </p:sp>
    </p:spTree>
    <p:extLst>
      <p:ext uri="{BB962C8B-B14F-4D97-AF65-F5344CB8AC3E}">
        <p14:creationId xmlns:p14="http://schemas.microsoft.com/office/powerpoint/2010/main" val="172148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5768-232B-CB27-87E6-E6D09D35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6637D-67A2-0B00-DB31-829E94DC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SEARCHING IN a linked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F199B-4D17-A6AD-1619-D4F2DD05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590800"/>
            <a:ext cx="3640205" cy="273685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sz="1800" dirty="0"/>
              <a:t>With arrays, each item occupies a particular slot, and we can index any slot we like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dirty="0"/>
              <a:t>With a linked list, you have to start at the beginning of the chain and work your way along in order to find an item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dirty="0"/>
              <a:t>Binary search </a:t>
            </a:r>
            <a:r>
              <a:rPr lang="en-IE" sz="1800" b="1" dirty="0"/>
              <a:t>not possible </a:t>
            </a:r>
            <a:r>
              <a:rPr lang="en-IE" sz="1800" dirty="0"/>
              <a:t>– big disadvantage of linked lists</a:t>
            </a:r>
          </a:p>
          <a:p>
            <a:pPr eaLnBrk="1" hangingPunct="1">
              <a:lnSpc>
                <a:spcPct val="80000"/>
              </a:lnSpc>
            </a:pPr>
            <a:r>
              <a:rPr lang="en-IE" sz="1800" b="1" dirty="0"/>
              <a:t>Why is binary search not possible?</a:t>
            </a:r>
          </a:p>
          <a:p>
            <a:pPr eaLnBrk="1" hangingPunct="1">
              <a:lnSpc>
                <a:spcPct val="80000"/>
              </a:lnSpc>
            </a:pPr>
            <a:endParaRPr lang="en-IE" sz="1800" dirty="0"/>
          </a:p>
          <a:p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E94338-2AD1-2100-48A2-A65E2F7161BD}"/>
              </a:ext>
            </a:extLst>
          </p:cNvPr>
          <p:cNvSpPr txBox="1">
            <a:spLocks/>
          </p:cNvSpPr>
          <p:nvPr/>
        </p:nvSpPr>
        <p:spPr>
          <a:xfrm>
            <a:off x="4267201" y="1960494"/>
            <a:ext cx="4419600" cy="444030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endParaRPr lang="en-IE" sz="1500" dirty="0"/>
          </a:p>
          <a:p>
            <a:pPr>
              <a:spcAft>
                <a:spcPts val="0"/>
              </a:spcAft>
            </a:pPr>
            <a:endParaRPr lang="en-IE" sz="1500" dirty="0"/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public void search(int key) {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Node cur = head; 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// iterate over all the nodes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while (</a:t>
            </a:r>
            <a:r>
              <a:rPr lang="en-US" sz="1500" dirty="0" err="1">
                <a:latin typeface="Courier New" pitchFamily="49" charset="0"/>
              </a:rPr>
              <a:t>curr</a:t>
            </a:r>
            <a:r>
              <a:rPr lang="en-US" sz="1500" dirty="0">
                <a:latin typeface="Courier New" pitchFamily="49" charset="0"/>
              </a:rPr>
              <a:t> != null) {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endParaRPr lang="en-US" sz="1500" dirty="0">
              <a:latin typeface="Courier New" pitchFamily="49" charset="0"/>
            </a:endParaRP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// if the current node = key,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// return true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 if (</a:t>
            </a:r>
            <a:r>
              <a:rPr lang="en-US" sz="1500" dirty="0" err="1">
                <a:latin typeface="Courier New" pitchFamily="49" charset="0"/>
              </a:rPr>
              <a:t>curr.data</a:t>
            </a:r>
            <a:r>
              <a:rPr lang="en-US" sz="1500" dirty="0">
                <a:latin typeface="Courier New" pitchFamily="49" charset="0"/>
              </a:rPr>
              <a:t> == key)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         return true;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endParaRPr lang="en-US" sz="1500" dirty="0">
              <a:latin typeface="Courier New" pitchFamily="49" charset="0"/>
            </a:endParaRP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 // Move to the next node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  </a:t>
            </a:r>
            <a:r>
              <a:rPr lang="en-US" sz="1500" dirty="0" err="1">
                <a:latin typeface="Courier New" pitchFamily="49" charset="0"/>
              </a:rPr>
              <a:t>curr</a:t>
            </a:r>
            <a:r>
              <a:rPr lang="en-US" sz="1500" dirty="0">
                <a:latin typeface="Courier New" pitchFamily="49" charset="0"/>
              </a:rPr>
              <a:t> = </a:t>
            </a:r>
            <a:r>
              <a:rPr lang="en-US" sz="1500" dirty="0" err="1">
                <a:latin typeface="Courier New" pitchFamily="49" charset="0"/>
              </a:rPr>
              <a:t>curr.next</a:t>
            </a:r>
            <a:r>
              <a:rPr lang="en-US" sz="1500" dirty="0">
                <a:latin typeface="Courier New" pitchFamily="49" charset="0"/>
              </a:rPr>
              <a:t>;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}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endParaRPr lang="en-US" sz="1500" dirty="0">
              <a:latin typeface="Courier New" pitchFamily="49" charset="0"/>
            </a:endParaRP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// otherwise return false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US" sz="1500" dirty="0">
                <a:latin typeface="Courier New" pitchFamily="49" charset="0"/>
              </a:rPr>
              <a:t>      return false;</a:t>
            </a:r>
          </a:p>
          <a:p>
            <a:pPr>
              <a:spcAft>
                <a:spcPts val="0"/>
              </a:spcAft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}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8408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0DDE-8169-E27E-45D6-6FEDEB201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5AA5-B7A4-8237-2BD9-2655B737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Inserting at a specific 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EA5C2-0440-54C8-52DE-A0C38D3F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E" dirty="0"/>
              <a:t>We can insert at a specific position</a:t>
            </a:r>
          </a:p>
          <a:p>
            <a:pPr eaLnBrk="1" hangingPunct="1">
              <a:lnSpc>
                <a:spcPct val="90000"/>
              </a:lnSpc>
            </a:pPr>
            <a:r>
              <a:rPr lang="en-IE" dirty="0"/>
              <a:t>This is useful if we want to keep the list sorted</a:t>
            </a:r>
          </a:p>
          <a:p>
            <a:pPr eaLnBrk="1" hangingPunct="1">
              <a:lnSpc>
                <a:spcPct val="90000"/>
              </a:lnSpc>
            </a:pPr>
            <a:r>
              <a:rPr lang="en-IE" dirty="0"/>
              <a:t>Idea: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create a new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Find the spot where it should be placed: walk through the list until you reach the node </a:t>
            </a:r>
            <a:r>
              <a:rPr lang="en-US" b="1" i="1" dirty="0"/>
              <a:t>j</a:t>
            </a:r>
            <a:r>
              <a:rPr lang="en-US" i="1" dirty="0"/>
              <a:t> just before that position.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Link the new node’s next to the node following </a:t>
            </a:r>
            <a:r>
              <a:rPr lang="en-US" b="1" i="1" dirty="0"/>
              <a:t>j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/>
              <a:t>adjust node </a:t>
            </a:r>
            <a:r>
              <a:rPr lang="en-US" b="1" i="1" dirty="0"/>
              <a:t>j</a:t>
            </a:r>
            <a:r>
              <a:rPr lang="en-US" i="1" dirty="0"/>
              <a:t>’s next to point to the new node. </a:t>
            </a:r>
            <a:endParaRPr lang="en-IE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2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0DCD-8CF4-737B-CD5E-1A341F9B5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E3338-C762-7149-6F5E-512FA2304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Inserting at a specific position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658AE-3E36-F2FA-32DE-BD9A98C2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542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FA93-79F6-95F9-FE57-4635E209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919EE-18BA-9A64-D953-987D3AAE8A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Inserting at a specific position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BC174-71A7-2133-98A7-3C1ED738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77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A4D43-934C-EFA3-6BC8-B847C39D4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3BC2B5-1FE3-F453-87C9-9DB4D0DB6B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Inserting at a specific position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93E0F-11F9-9B57-867B-4CAECFB4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18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50C90-4A2A-52FF-4CEE-FB3492F4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7E2E7-0D07-B522-EED6-A43FBE2FC5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Inserting at a specific position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EBC84-D605-91B0-8ABB-4A621A4A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4805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ECD6C-7703-CF62-0BC8-6CA4E5CC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F518-0D46-681D-DC43-0C7BC100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INSETING at a specific location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47D831-D97E-AB4C-1B81-98A74648EC8C}"/>
              </a:ext>
            </a:extLst>
          </p:cNvPr>
          <p:cNvSpPr txBox="1">
            <a:spLocks/>
          </p:cNvSpPr>
          <p:nvPr/>
        </p:nvSpPr>
        <p:spPr>
          <a:xfrm>
            <a:off x="685800" y="1960494"/>
            <a:ext cx="8001001" cy="4440306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static Node </a:t>
            </a:r>
            <a:r>
              <a:rPr lang="en-US" sz="1000" b="1" dirty="0" err="1"/>
              <a:t>insertPos</a:t>
            </a:r>
            <a:r>
              <a:rPr lang="en-US" sz="1000" dirty="0"/>
              <a:t>(Node head, int pos, int </a:t>
            </a:r>
            <a:r>
              <a:rPr lang="en-US" sz="1000" dirty="0" err="1"/>
              <a:t>val</a:t>
            </a:r>
            <a:r>
              <a:rPr lang="en-US" sz="1000" dirty="0"/>
              <a:t>) {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if (pos &lt; 1) return head;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// head will change if pos=1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if (pos == 1)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    Node </a:t>
            </a:r>
            <a:r>
              <a:rPr lang="en-US" sz="1000" dirty="0" err="1"/>
              <a:t>newNode</a:t>
            </a:r>
            <a:r>
              <a:rPr lang="en-US" sz="1000" dirty="0"/>
              <a:t> = new Node(</a:t>
            </a:r>
            <a:r>
              <a:rPr lang="en-US" sz="1000" dirty="0" err="1"/>
              <a:t>val</a:t>
            </a:r>
            <a:r>
              <a:rPr lang="en-US" sz="1000" dirty="0"/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    </a:t>
            </a:r>
            <a:r>
              <a:rPr lang="en-US" sz="1000" dirty="0" err="1"/>
              <a:t>newNode.next</a:t>
            </a:r>
            <a:r>
              <a:rPr lang="en-US" sz="1000" dirty="0"/>
              <a:t> = head;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    return </a:t>
            </a:r>
            <a:r>
              <a:rPr lang="en-US" sz="1000" dirty="0" err="1"/>
              <a:t>newNode</a:t>
            </a:r>
            <a:r>
              <a:rPr lang="en-US" sz="10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Node </a:t>
            </a:r>
            <a:r>
              <a:rPr lang="en-US" sz="1000" dirty="0" err="1"/>
              <a:t>curr</a:t>
            </a:r>
            <a:r>
              <a:rPr lang="en-US" sz="1000" dirty="0"/>
              <a:t> = head;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// Traverse to the node that will be present just before the new node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for (int </a:t>
            </a:r>
            <a:r>
              <a:rPr lang="en-US" sz="1000" dirty="0" err="1"/>
              <a:t>i</a:t>
            </a:r>
            <a:r>
              <a:rPr lang="en-US" sz="1000" dirty="0"/>
              <a:t> = 1; </a:t>
            </a:r>
            <a:r>
              <a:rPr lang="en-US" sz="1000" dirty="0" err="1"/>
              <a:t>i</a:t>
            </a:r>
            <a:r>
              <a:rPr lang="en-US" sz="1000" dirty="0"/>
              <a:t> &lt; pos - 1 &amp;&amp; </a:t>
            </a:r>
            <a:r>
              <a:rPr lang="en-US" sz="1000" dirty="0" err="1"/>
              <a:t>curr</a:t>
            </a:r>
            <a:r>
              <a:rPr lang="en-US" sz="1000" dirty="0"/>
              <a:t> != null;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    </a:t>
            </a:r>
            <a:r>
              <a:rPr lang="en-US" sz="1000" dirty="0" err="1"/>
              <a:t>curr</a:t>
            </a:r>
            <a:r>
              <a:rPr lang="en-US" sz="1000" dirty="0"/>
              <a:t> = </a:t>
            </a:r>
            <a:r>
              <a:rPr lang="en-US" sz="1000" dirty="0" err="1"/>
              <a:t>curr.next</a:t>
            </a:r>
            <a:r>
              <a:rPr lang="en-US" sz="10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// If position is greater than the  number of nodes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if (</a:t>
            </a:r>
            <a:r>
              <a:rPr lang="en-US" sz="1000" dirty="0" err="1"/>
              <a:t>curr</a:t>
            </a:r>
            <a:r>
              <a:rPr lang="en-US" sz="1000" dirty="0"/>
              <a:t> == null) return head;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Node </a:t>
            </a:r>
            <a:r>
              <a:rPr lang="en-US" sz="1000" dirty="0" err="1"/>
              <a:t>newNode</a:t>
            </a:r>
            <a:r>
              <a:rPr lang="en-US" sz="1000" dirty="0"/>
              <a:t> = new Node(</a:t>
            </a:r>
            <a:r>
              <a:rPr lang="en-US" sz="1000" dirty="0" err="1"/>
              <a:t>val</a:t>
            </a:r>
            <a:r>
              <a:rPr lang="en-US" sz="1000" dirty="0"/>
              <a:t>);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// update the next pointers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</a:t>
            </a:r>
            <a:r>
              <a:rPr lang="en-US" sz="1000" dirty="0" err="1"/>
              <a:t>newNode.next</a:t>
            </a:r>
            <a:r>
              <a:rPr lang="en-US" sz="1000" dirty="0"/>
              <a:t> = </a:t>
            </a:r>
            <a:r>
              <a:rPr lang="en-US" sz="1000" dirty="0" err="1"/>
              <a:t>curr.next</a:t>
            </a:r>
            <a:r>
              <a:rPr lang="en-US" sz="10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</a:t>
            </a:r>
            <a:r>
              <a:rPr lang="en-US" sz="1000" dirty="0" err="1"/>
              <a:t>curr.next</a:t>
            </a:r>
            <a:r>
              <a:rPr lang="en-US" sz="1000" dirty="0"/>
              <a:t> = </a:t>
            </a:r>
            <a:r>
              <a:rPr lang="en-US" sz="1000" dirty="0" err="1"/>
              <a:t>newNode</a:t>
            </a:r>
            <a:r>
              <a:rPr lang="en-US" sz="10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endParaRPr lang="en-US" sz="10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    return head;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83817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E242F-E900-26AD-136E-38E68E1C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9217C3-6371-D6F0-D78C-75321BF9B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trouble with Arrays</a:t>
            </a:r>
            <a:endParaRPr lang="en-IE" dirty="0"/>
          </a:p>
        </p:txBody>
      </p:sp>
      <p:sp>
        <p:nvSpPr>
          <p:cNvPr id="6" name="Rounded Rectangle 22">
            <a:extLst>
              <a:ext uri="{FF2B5EF4-FFF2-40B4-BE49-F238E27FC236}">
                <a16:creationId xmlns:a16="http://schemas.microsoft.com/office/drawing/2014/main" id="{15087C42-9D26-ADDE-E77C-D196F95E7620}"/>
              </a:ext>
            </a:extLst>
          </p:cNvPr>
          <p:cNvSpPr/>
          <p:nvPr/>
        </p:nvSpPr>
        <p:spPr>
          <a:xfrm>
            <a:off x="1143000" y="3597430"/>
            <a:ext cx="6638192" cy="190793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668FF6-213C-D86F-87B6-99227A24D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471" y="4204931"/>
            <a:ext cx="53721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8BF43375-30FF-9AE0-BEB3-44C4B0BA97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2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1F762B52-7C39-2B40-8644-37A6AF2C7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21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486872BD-6587-3375-EF01-EF58E4EE1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79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FFFC96E8-F976-3990-5720-B35878DCA3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37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565F2A21-43C9-8C51-1678-8B003328E6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192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F6F0896A-1916-2F22-96F1-3011ED88D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63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DCBD41A-B7CD-7294-2248-B81ECAFC0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571" y="4204931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388E77A-84E4-87EF-C0E5-2AFFF7119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921" y="4319231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/>
              <a:t>1</a:t>
            </a:r>
            <a:endParaRPr lang="en-US" sz="3000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B6DA2D9A-BF31-7EFF-44D1-0246B8DB6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371" y="4319231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/>
              <a:t>7</a:t>
            </a:r>
            <a:endParaRPr lang="en-US" sz="3000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1F63F209-3BC5-751C-A91C-F76485E2D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4721" y="4319231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/>
              <a:t>3</a:t>
            </a:r>
            <a:endParaRPr lang="en-US" sz="3000"/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EF61B904-250C-B2FF-470E-50B246295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171" y="4319231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/>
              <a:t>8</a:t>
            </a:r>
            <a:endParaRPr lang="en-US" sz="3000"/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98F272F7-0C2E-8377-A892-E10E080F2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4971" y="4319231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/>
              <a:t>9</a:t>
            </a:r>
            <a:endParaRPr lang="en-US" sz="3000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2EA3A299-9F24-9775-2693-C169EA094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4921" y="5084802"/>
            <a:ext cx="3429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000" dirty="0"/>
              <a:t>5</a:t>
            </a:r>
            <a:endParaRPr lang="en-US" sz="3000" dirty="0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5F373718-B118-B1CE-7D03-759483024C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61921" y="4604981"/>
            <a:ext cx="1143000" cy="7429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236B3938-718E-2CA8-55D5-6CC0812817A9}"/>
              </a:ext>
            </a:extLst>
          </p:cNvPr>
          <p:cNvSpPr>
            <a:spLocks/>
          </p:cNvSpPr>
          <p:nvPr/>
        </p:nvSpPr>
        <p:spPr bwMode="auto">
          <a:xfrm>
            <a:off x="3347671" y="4020384"/>
            <a:ext cx="742950" cy="184547"/>
          </a:xfrm>
          <a:custGeom>
            <a:avLst/>
            <a:gdLst>
              <a:gd name="T0" fmla="*/ 0 w 624"/>
              <a:gd name="T1" fmla="*/ 2147483647 h 155"/>
              <a:gd name="T2" fmla="*/ 2147483647 w 624"/>
              <a:gd name="T3" fmla="*/ 0 h 155"/>
              <a:gd name="T4" fmla="*/ 2147483647 w 624"/>
              <a:gd name="T5" fmla="*/ 2147483647 h 155"/>
              <a:gd name="T6" fmla="*/ 0 60000 65536"/>
              <a:gd name="T7" fmla="*/ 0 60000 65536"/>
              <a:gd name="T8" fmla="*/ 0 60000 65536"/>
              <a:gd name="T9" fmla="*/ 0 w 624"/>
              <a:gd name="T10" fmla="*/ 0 h 155"/>
              <a:gd name="T11" fmla="*/ 624 w 624"/>
              <a:gd name="T12" fmla="*/ 155 h 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55">
                <a:moveTo>
                  <a:pt x="0" y="155"/>
                </a:moveTo>
                <a:cubicBezTo>
                  <a:pt x="51" y="129"/>
                  <a:pt x="200" y="0"/>
                  <a:pt x="304" y="0"/>
                </a:cubicBezTo>
                <a:cubicBezTo>
                  <a:pt x="408" y="0"/>
                  <a:pt x="557" y="123"/>
                  <a:pt x="624" y="155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42647AD-4330-0556-9BA4-6E1A5931863F}"/>
              </a:ext>
            </a:extLst>
          </p:cNvPr>
          <p:cNvSpPr>
            <a:spLocks/>
          </p:cNvSpPr>
          <p:nvPr/>
        </p:nvSpPr>
        <p:spPr bwMode="auto">
          <a:xfrm>
            <a:off x="4090621" y="3976332"/>
            <a:ext cx="742950" cy="184547"/>
          </a:xfrm>
          <a:custGeom>
            <a:avLst/>
            <a:gdLst>
              <a:gd name="T0" fmla="*/ 0 w 624"/>
              <a:gd name="T1" fmla="*/ 2147483647 h 155"/>
              <a:gd name="T2" fmla="*/ 2147483647 w 624"/>
              <a:gd name="T3" fmla="*/ 0 h 155"/>
              <a:gd name="T4" fmla="*/ 2147483647 w 624"/>
              <a:gd name="T5" fmla="*/ 2147483647 h 155"/>
              <a:gd name="T6" fmla="*/ 0 60000 65536"/>
              <a:gd name="T7" fmla="*/ 0 60000 65536"/>
              <a:gd name="T8" fmla="*/ 0 60000 65536"/>
              <a:gd name="T9" fmla="*/ 0 w 624"/>
              <a:gd name="T10" fmla="*/ 0 h 155"/>
              <a:gd name="T11" fmla="*/ 624 w 624"/>
              <a:gd name="T12" fmla="*/ 155 h 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55">
                <a:moveTo>
                  <a:pt x="0" y="155"/>
                </a:moveTo>
                <a:cubicBezTo>
                  <a:pt x="51" y="129"/>
                  <a:pt x="200" y="0"/>
                  <a:pt x="304" y="0"/>
                </a:cubicBezTo>
                <a:cubicBezTo>
                  <a:pt x="408" y="0"/>
                  <a:pt x="557" y="123"/>
                  <a:pt x="624" y="155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46CCC7C-64B0-1089-C044-6C26B2DB90F5}"/>
              </a:ext>
            </a:extLst>
          </p:cNvPr>
          <p:cNvSpPr>
            <a:spLocks/>
          </p:cNvSpPr>
          <p:nvPr/>
        </p:nvSpPr>
        <p:spPr bwMode="auto">
          <a:xfrm>
            <a:off x="4833571" y="3976332"/>
            <a:ext cx="742950" cy="184547"/>
          </a:xfrm>
          <a:custGeom>
            <a:avLst/>
            <a:gdLst>
              <a:gd name="T0" fmla="*/ 0 w 624"/>
              <a:gd name="T1" fmla="*/ 2147483647 h 155"/>
              <a:gd name="T2" fmla="*/ 2147483647 w 624"/>
              <a:gd name="T3" fmla="*/ 0 h 155"/>
              <a:gd name="T4" fmla="*/ 2147483647 w 624"/>
              <a:gd name="T5" fmla="*/ 2147483647 h 155"/>
              <a:gd name="T6" fmla="*/ 0 60000 65536"/>
              <a:gd name="T7" fmla="*/ 0 60000 65536"/>
              <a:gd name="T8" fmla="*/ 0 60000 65536"/>
              <a:gd name="T9" fmla="*/ 0 w 624"/>
              <a:gd name="T10" fmla="*/ 0 h 155"/>
              <a:gd name="T11" fmla="*/ 624 w 624"/>
              <a:gd name="T12" fmla="*/ 155 h 1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55">
                <a:moveTo>
                  <a:pt x="0" y="155"/>
                </a:moveTo>
                <a:cubicBezTo>
                  <a:pt x="51" y="129"/>
                  <a:pt x="200" y="0"/>
                  <a:pt x="304" y="0"/>
                </a:cubicBezTo>
                <a:cubicBezTo>
                  <a:pt x="408" y="0"/>
                  <a:pt x="557" y="123"/>
                  <a:pt x="624" y="155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A9572993-7599-C7AB-0089-32D88B690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371" y="3690581"/>
            <a:ext cx="1485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/>
              <a:t>Copy and paste</a:t>
            </a:r>
            <a:endParaRPr lang="en-US" sz="135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13F85AE-6D57-9107-63B3-0807CD2D4D0D}"/>
              </a:ext>
            </a:extLst>
          </p:cNvPr>
          <p:cNvSpPr txBox="1">
            <a:spLocks/>
          </p:cNvSpPr>
          <p:nvPr/>
        </p:nvSpPr>
        <p:spPr>
          <a:xfrm>
            <a:off x="685800" y="1628800"/>
            <a:ext cx="7772400" cy="40513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/>
              <a:t>The main problem with arrays is that in order to move an item from one slot to another it has to be copied, pasted and deleted</a:t>
            </a:r>
          </a:p>
          <a:p>
            <a:r>
              <a:rPr lang="en-IE"/>
              <a:t>This is very time consuming – can we come up with an alternative that avoids this process?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1371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D163-7AE6-A20E-0A82-C07249315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9B9A-FB74-1E78-3CF1-A37B5E47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84632"/>
            <a:ext cx="8001001" cy="1609344"/>
          </a:xfrm>
        </p:spPr>
        <p:txBody>
          <a:bodyPr>
            <a:normAutofit/>
          </a:bodyPr>
          <a:lstStyle/>
          <a:p>
            <a:r>
              <a:rPr lang="en-IE" sz="3500" dirty="0"/>
              <a:t>INSETING at a specific location (sorted LIST)</a:t>
            </a:r>
            <a:endParaRPr lang="en-US" sz="35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F62961-5CB2-AD46-74E3-E0502378612A}"/>
              </a:ext>
            </a:extLst>
          </p:cNvPr>
          <p:cNvSpPr txBox="1">
            <a:spLocks/>
          </p:cNvSpPr>
          <p:nvPr/>
        </p:nvSpPr>
        <p:spPr>
          <a:xfrm>
            <a:off x="685800" y="1828800"/>
            <a:ext cx="8001001" cy="4876800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static Node </a:t>
            </a:r>
            <a:r>
              <a:rPr lang="en-US" sz="1500" b="1" dirty="0" err="1"/>
              <a:t>insertSorted</a:t>
            </a:r>
            <a:r>
              <a:rPr lang="en-US" sz="1500" dirty="0"/>
              <a:t>(int </a:t>
            </a:r>
            <a:r>
              <a:rPr lang="en-US" sz="1500" dirty="0" err="1"/>
              <a:t>val</a:t>
            </a:r>
            <a:r>
              <a:rPr lang="en-US" sz="1500" dirty="0"/>
              <a:t>) {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Node </a:t>
            </a:r>
            <a:r>
              <a:rPr lang="en-US" sz="1500" dirty="0" err="1"/>
              <a:t>newNode</a:t>
            </a:r>
            <a:r>
              <a:rPr lang="en-US" sz="1500" dirty="0"/>
              <a:t> = new Node(</a:t>
            </a:r>
            <a:r>
              <a:rPr lang="en-US" sz="1500" dirty="0" err="1"/>
              <a:t>val</a:t>
            </a:r>
            <a:r>
              <a:rPr lang="en-US" sz="1500" dirty="0"/>
              <a:t>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Node </a:t>
            </a:r>
            <a:r>
              <a:rPr lang="en-US" sz="1500" dirty="0" err="1"/>
              <a:t>prev</a:t>
            </a:r>
            <a:r>
              <a:rPr lang="en-US" sz="1500" dirty="0"/>
              <a:t> = null;   //I need this to be able to insert before a node with higher value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Node </a:t>
            </a:r>
            <a:r>
              <a:rPr lang="en-US" sz="1500" dirty="0" err="1"/>
              <a:t>curr</a:t>
            </a:r>
            <a:r>
              <a:rPr lang="en-US" sz="1500" dirty="0"/>
              <a:t> = head;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// Traverse to the node until we find the right location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while (</a:t>
            </a:r>
            <a:r>
              <a:rPr lang="en-US" sz="1500" dirty="0" err="1"/>
              <a:t>curr</a:t>
            </a:r>
            <a:r>
              <a:rPr lang="en-US" sz="1500" dirty="0"/>
              <a:t> != null &amp;&amp; </a:t>
            </a:r>
            <a:r>
              <a:rPr lang="en-US" sz="1500" dirty="0" err="1"/>
              <a:t>curr.data</a:t>
            </a:r>
            <a:r>
              <a:rPr lang="en-US" sz="1500" dirty="0"/>
              <a:t> &lt; </a:t>
            </a:r>
            <a:r>
              <a:rPr lang="en-US" sz="1500" dirty="0" err="1"/>
              <a:t>val</a:t>
            </a:r>
            <a:r>
              <a:rPr lang="en-US" sz="1500" dirty="0"/>
              <a:t>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  </a:t>
            </a:r>
            <a:r>
              <a:rPr lang="en-US" sz="1500" dirty="0" err="1"/>
              <a:t>prev</a:t>
            </a:r>
            <a:r>
              <a:rPr lang="en-US" sz="1500" dirty="0"/>
              <a:t> = </a:t>
            </a:r>
            <a:r>
              <a:rPr lang="en-US" sz="1500" dirty="0" err="1"/>
              <a:t>curr</a:t>
            </a:r>
            <a:r>
              <a:rPr lang="en-US" sz="1500" dirty="0"/>
              <a:t>; 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	</a:t>
            </a:r>
            <a:r>
              <a:rPr lang="en-US" sz="1500" dirty="0" err="1"/>
              <a:t>curr</a:t>
            </a:r>
            <a:r>
              <a:rPr lang="en-US" sz="1500" dirty="0"/>
              <a:t> = </a:t>
            </a:r>
            <a:r>
              <a:rPr lang="en-US" sz="1500" dirty="0" err="1"/>
              <a:t>curr.next</a:t>
            </a:r>
            <a:r>
              <a:rPr lang="en-US" sz="1500" dirty="0"/>
              <a:t>; }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if (</a:t>
            </a:r>
            <a:r>
              <a:rPr lang="en-US" sz="1500" dirty="0" err="1"/>
              <a:t>prev</a:t>
            </a:r>
            <a:r>
              <a:rPr lang="en-US" sz="1500" dirty="0"/>
              <a:t> == null)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// Insert at the head, previous was never updated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</a:t>
            </a:r>
            <a:r>
              <a:rPr lang="en-US" sz="1500" dirty="0" err="1"/>
              <a:t>newNode.next</a:t>
            </a:r>
            <a:r>
              <a:rPr lang="en-US" sz="1500" dirty="0"/>
              <a:t> = head;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head = </a:t>
            </a:r>
            <a:r>
              <a:rPr lang="en-US" sz="1500" dirty="0" err="1"/>
              <a:t>newNode</a:t>
            </a:r>
            <a:r>
              <a:rPr lang="en-US" sz="15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} else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// Insert between </a:t>
            </a:r>
            <a:r>
              <a:rPr lang="en-US" sz="1500" dirty="0" err="1"/>
              <a:t>prev</a:t>
            </a:r>
            <a:r>
              <a:rPr lang="en-US" sz="1500" dirty="0"/>
              <a:t> and </a:t>
            </a:r>
            <a:r>
              <a:rPr lang="en-US" sz="1500" dirty="0" err="1"/>
              <a:t>curr</a:t>
            </a: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</a:t>
            </a:r>
            <a:r>
              <a:rPr lang="en-US" sz="1500" dirty="0" err="1"/>
              <a:t>newNode.next</a:t>
            </a:r>
            <a:r>
              <a:rPr lang="en-US" sz="1500" dirty="0"/>
              <a:t> = </a:t>
            </a:r>
            <a:r>
              <a:rPr lang="en-US" sz="1500" dirty="0" err="1"/>
              <a:t>curr</a:t>
            </a:r>
            <a:r>
              <a:rPr lang="en-US" sz="15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</a:t>
            </a:r>
            <a:r>
              <a:rPr lang="en-US" sz="1500" dirty="0" err="1"/>
              <a:t>prev.next</a:t>
            </a:r>
            <a:r>
              <a:rPr lang="en-US" sz="1500" dirty="0"/>
              <a:t> = </a:t>
            </a:r>
            <a:r>
              <a:rPr lang="en-US" sz="1500" dirty="0" err="1"/>
              <a:t>newNode</a:t>
            </a:r>
            <a:r>
              <a:rPr lang="en-US" sz="15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}    }</a:t>
            </a:r>
          </a:p>
        </p:txBody>
      </p:sp>
    </p:spTree>
    <p:extLst>
      <p:ext uri="{BB962C8B-B14F-4D97-AF65-F5344CB8AC3E}">
        <p14:creationId xmlns:p14="http://schemas.microsoft.com/office/powerpoint/2010/main" val="2024612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7C9D-5FF5-693E-7072-2464F4C4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6B77E-6134-2F5E-D53F-ACEA99507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Deleting at a specific position</a:t>
            </a:r>
            <a:endParaRPr lang="en-IE" dirty="0"/>
          </a:p>
        </p:txBody>
      </p:sp>
      <p:sp>
        <p:nvSpPr>
          <p:cNvPr id="4" name="AutoShape 2" descr="12.webp">
            <a:extLst>
              <a:ext uri="{FF2B5EF4-FFF2-40B4-BE49-F238E27FC236}">
                <a16:creationId xmlns:a16="http://schemas.microsoft.com/office/drawing/2014/main" id="{D0C1F00D-7BDC-878F-1E39-2F73EB814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86941-BE73-B8F0-B535-552F6852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12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3C41-535B-C3E4-54CD-E9D011D8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D5427A-18D6-E590-B9D0-94E871E9E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Deleting at a specific position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500E6-C778-DA9E-65B4-A05D38C5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085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F8B8-E698-6CF0-F653-61E198068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5A67D9-3674-C7CD-96DF-30828883A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Deleting at a specific position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43100-AB35-4779-356D-370CEF17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01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F77D-9634-8359-5266-6770641A5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017C7-6C96-ADD0-68DA-2987C2C4EA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310" y="620688"/>
            <a:ext cx="7940489" cy="1008112"/>
          </a:xfrm>
        </p:spPr>
        <p:txBody>
          <a:bodyPr>
            <a:normAutofit/>
          </a:bodyPr>
          <a:lstStyle/>
          <a:p>
            <a:r>
              <a:rPr lang="en-US" dirty="0"/>
              <a:t>Deleting at a specific position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97B29-5B1C-0EF2-D569-B112AF1D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597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4FC90-80C3-EA00-E222-B47E102F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549D-D7E6-AB43-5221-854B9746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52400"/>
            <a:ext cx="8001001" cy="762000"/>
          </a:xfrm>
        </p:spPr>
        <p:txBody>
          <a:bodyPr>
            <a:normAutofit/>
          </a:bodyPr>
          <a:lstStyle/>
          <a:p>
            <a:r>
              <a:rPr lang="en-IE" sz="3500" dirty="0"/>
              <a:t>DELETE from A sorted LIST</a:t>
            </a:r>
            <a:endParaRPr lang="en-US" sz="35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80E1F5-4014-11DA-EF7B-FB8BC46714F9}"/>
              </a:ext>
            </a:extLst>
          </p:cNvPr>
          <p:cNvSpPr txBox="1">
            <a:spLocks/>
          </p:cNvSpPr>
          <p:nvPr/>
        </p:nvSpPr>
        <p:spPr>
          <a:xfrm>
            <a:off x="685800" y="838200"/>
            <a:ext cx="8001001" cy="5867400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static Node </a:t>
            </a:r>
            <a:r>
              <a:rPr lang="en-US" sz="1500" dirty="0" err="1"/>
              <a:t>deleteNode</a:t>
            </a:r>
            <a:r>
              <a:rPr lang="en-US" sz="1500" dirty="0"/>
              <a:t>(int key)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if (first == null) {				//Empty list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return null;}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Node </a:t>
            </a:r>
            <a:r>
              <a:rPr lang="en-US" sz="1500" dirty="0" err="1"/>
              <a:t>curr</a:t>
            </a:r>
            <a:r>
              <a:rPr lang="en-US" sz="1500" dirty="0"/>
              <a:t> = first;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Node </a:t>
            </a:r>
            <a:r>
              <a:rPr lang="en-US" sz="1500" dirty="0" err="1"/>
              <a:t>prev</a:t>
            </a:r>
            <a:r>
              <a:rPr lang="en-US" sz="1500" dirty="0"/>
              <a:t> = null;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// Traverse until we find the node to delete or pass its position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while (</a:t>
            </a:r>
            <a:r>
              <a:rPr lang="en-US" sz="1500" dirty="0" err="1"/>
              <a:t>curr</a:t>
            </a:r>
            <a:r>
              <a:rPr lang="en-US" sz="1500" dirty="0"/>
              <a:t> != null &amp;&amp; </a:t>
            </a:r>
            <a:r>
              <a:rPr lang="en-US" sz="1500" dirty="0" err="1"/>
              <a:t>curr.data</a:t>
            </a:r>
            <a:r>
              <a:rPr lang="en-US" sz="1500" dirty="0"/>
              <a:t> &lt; key)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</a:t>
            </a:r>
            <a:r>
              <a:rPr lang="en-US" sz="1500" dirty="0" err="1"/>
              <a:t>prev</a:t>
            </a:r>
            <a:r>
              <a:rPr lang="en-US" sz="1500" dirty="0"/>
              <a:t> = </a:t>
            </a:r>
            <a:r>
              <a:rPr lang="en-US" sz="1500" dirty="0" err="1"/>
              <a:t>curr</a:t>
            </a:r>
            <a:r>
              <a:rPr lang="en-US" sz="15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</a:t>
            </a:r>
            <a:r>
              <a:rPr lang="en-US" sz="1500" dirty="0" err="1"/>
              <a:t>curr</a:t>
            </a:r>
            <a:r>
              <a:rPr lang="en-US" sz="1500" dirty="0"/>
              <a:t> = </a:t>
            </a:r>
            <a:r>
              <a:rPr lang="en-US" sz="1500" dirty="0" err="1"/>
              <a:t>curr.next</a:t>
            </a:r>
            <a:r>
              <a:rPr lang="en-US" sz="1500" dirty="0"/>
              <a:t>;}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// Key not found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if (</a:t>
            </a:r>
            <a:r>
              <a:rPr lang="en-US" sz="1500" dirty="0" err="1"/>
              <a:t>curr</a:t>
            </a:r>
            <a:r>
              <a:rPr lang="en-US" sz="1500" dirty="0"/>
              <a:t> == null || </a:t>
            </a:r>
            <a:r>
              <a:rPr lang="en-US" sz="1500" dirty="0" err="1"/>
              <a:t>curr.data</a:t>
            </a:r>
            <a:r>
              <a:rPr lang="en-US" sz="1500" dirty="0"/>
              <a:t> != key)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</a:t>
            </a:r>
            <a:r>
              <a:rPr lang="en-US" sz="1500" dirty="0" err="1"/>
              <a:t>System.out.println</a:t>
            </a:r>
            <a:r>
              <a:rPr lang="en-US" sz="1500" dirty="0"/>
              <a:t>("Key " + key + " not found.");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return first;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}</a:t>
            </a:r>
          </a:p>
          <a:p>
            <a:pPr marL="0" indent="0">
              <a:spcAft>
                <a:spcPts val="0"/>
              </a:spcAft>
              <a:buNone/>
            </a:pPr>
            <a:endParaRPr lang="en-US" sz="15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if (</a:t>
            </a:r>
            <a:r>
              <a:rPr lang="en-US" sz="1500" dirty="0" err="1"/>
              <a:t>prev</a:t>
            </a:r>
            <a:r>
              <a:rPr lang="en-US" sz="1500" dirty="0"/>
              <a:t> == null)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    head = </a:t>
            </a:r>
            <a:r>
              <a:rPr lang="en-US" sz="1500" dirty="0" err="1"/>
              <a:t>head.next</a:t>
            </a:r>
            <a:r>
              <a:rPr lang="en-US" sz="1500" dirty="0"/>
              <a:t>; // Deleting head, </a:t>
            </a:r>
            <a:r>
              <a:rPr lang="en-US" sz="1500" dirty="0" err="1"/>
              <a:t>prev</a:t>
            </a:r>
            <a:r>
              <a:rPr lang="en-US" sz="1500" dirty="0"/>
              <a:t> was never moved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} else {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	</a:t>
            </a:r>
            <a:r>
              <a:rPr lang="en-US" sz="1500" dirty="0" err="1"/>
              <a:t>prev.next</a:t>
            </a:r>
            <a:r>
              <a:rPr lang="en-US" sz="1500" dirty="0"/>
              <a:t> = </a:t>
            </a:r>
            <a:r>
              <a:rPr lang="en-US" sz="1500" dirty="0" err="1"/>
              <a:t>curr.next</a:t>
            </a:r>
            <a:r>
              <a:rPr lang="en-US" sz="1500" dirty="0"/>
              <a:t>;  // Deleting middle or last node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 }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500" dirty="0"/>
              <a:t>   return first;}</a:t>
            </a:r>
          </a:p>
        </p:txBody>
      </p:sp>
    </p:spTree>
    <p:extLst>
      <p:ext uri="{BB962C8B-B14F-4D97-AF65-F5344CB8AC3E}">
        <p14:creationId xmlns:p14="http://schemas.microsoft.com/office/powerpoint/2010/main" val="2030784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36E4-A581-32CF-685C-4DCBA3E8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149253D-E818-6775-A600-7D384072E622}"/>
              </a:ext>
            </a:extLst>
          </p:cNvPr>
          <p:cNvSpPr/>
          <p:nvPr/>
        </p:nvSpPr>
        <p:spPr>
          <a:xfrm>
            <a:off x="3369365" y="2546903"/>
            <a:ext cx="5667376" cy="210709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DB8B9-0896-37F5-766C-A4FB36D0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279505"/>
            <a:ext cx="7772400" cy="1609344"/>
          </a:xfrm>
        </p:spPr>
        <p:txBody>
          <a:bodyPr/>
          <a:lstStyle/>
          <a:p>
            <a:r>
              <a:rPr lang="en-IE" dirty="0"/>
              <a:t>Double-Ended Linked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7A6F-5B68-CA0B-BDD8-A570437C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2133600"/>
            <a:ext cx="2855014" cy="3409951"/>
          </a:xfrm>
        </p:spPr>
        <p:txBody>
          <a:bodyPr>
            <a:noAutofit/>
          </a:bodyPr>
          <a:lstStyle/>
          <a:p>
            <a:pPr eaLnBrk="1" hangingPunct="1"/>
            <a:r>
              <a:rPr lang="en-IE" sz="1600" dirty="0"/>
              <a:t>A double-ended list is similar to an ordinary linked list with one additional feature</a:t>
            </a:r>
          </a:p>
          <a:p>
            <a:pPr eaLnBrk="1" hangingPunct="1"/>
            <a:r>
              <a:rPr lang="en-IE" sz="1600" dirty="0"/>
              <a:t>It has a reference to the last link as well as the first</a:t>
            </a:r>
          </a:p>
          <a:p>
            <a:pPr eaLnBrk="1" hangingPunct="1"/>
            <a:r>
              <a:rPr lang="en-IE" sz="1600" dirty="0"/>
              <a:t>This allows a new link to be inserted or deleted at the end as well as the beginning</a:t>
            </a:r>
          </a:p>
          <a:p>
            <a:pPr eaLnBrk="1" hangingPunct="1"/>
            <a:r>
              <a:rPr lang="en-IE" sz="1600" dirty="0"/>
              <a:t>Can be used to implement a queue (items arrive one end and leave at the other)</a:t>
            </a:r>
            <a:endParaRPr lang="en-US" sz="16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0B47E0-00CE-F7DE-DCFC-0467297EA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115" y="3250095"/>
            <a:ext cx="800100" cy="10287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132E1D-5399-095E-18BC-24A595CE1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415" y="3421545"/>
            <a:ext cx="628650" cy="7429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BC7EDC-2394-EEDE-96E7-B7621973E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815" y="3421545"/>
            <a:ext cx="628650" cy="7429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63C4F68-A93D-C163-F419-75343FAD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215" y="3421545"/>
            <a:ext cx="628650" cy="7429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4A67ACD-875E-F5EC-4A63-1733DF00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615" y="3421545"/>
            <a:ext cx="628650" cy="7429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8C5AFB2A-B991-061D-1426-645B5F531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965" y="3650145"/>
            <a:ext cx="857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1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EF9F4FD-C0D0-88BF-7D5A-1CFD35263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965" y="359299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first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0E9EE4BE-CF0F-473A-CC03-3E912B61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815" y="307864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00A2BC0E-54F0-B9EC-4C5D-DE1EE6F9F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215" y="307864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E7A048B2-15F2-CF00-DE8C-0F9186A7A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615" y="307864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3A0B1EB7-B6AE-D279-B4BE-85B5C1DAA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165" y="307864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1E76CCA0-F0FB-65DD-25AF-881CBE685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6515" y="2907195"/>
            <a:ext cx="179427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 dirty="0">
                <a:latin typeface="Courier New" pitchFamily="49" charset="0"/>
              </a:rPr>
              <a:t>Linked List</a:t>
            </a:r>
            <a:endParaRPr lang="en-US" sz="1350" b="1" dirty="0">
              <a:latin typeface="Courier New" pitchFamily="49" charset="0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3A09D462-7FE8-6928-BA9C-F6561EE3C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065" y="3935895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7B6ABDE-F4B1-8CFF-72BA-0CA7B6B500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1065" y="393589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C92CFBB1-732D-D383-3E5B-803C5758E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5465" y="393589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3CE43EE7-EDA0-8C00-2908-8262D4AB5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9865" y="3935895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64B1DE68-19EA-CBDF-DB40-05337EADC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415" y="3878745"/>
            <a:ext cx="5715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A3CEEAB4-A91A-A7F2-8C0D-32B9EC5FB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5" y="387874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E753A468-B73A-390A-4AD0-0FB5B69ED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265" y="387874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8E8FD459-883E-7CB5-FD5A-AEA90CE4B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515" y="387874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1F53CFCD-03CB-D97B-423D-D0F0EC3A2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7065" y="387874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4878073A-BFD6-10B0-6624-1A1A6BDB5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5" y="347869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54DA8EDF-93DE-87F4-637A-819734F50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515" y="347869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E71D34BD-A55F-A699-2DF8-8CC3B8B41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115" y="347869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00B5B7F8-53BC-861B-6148-411779ADB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915" y="347869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795ECB5D-01EE-C456-227A-3F049BBFA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415" y="3650145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87EF3610-324F-90BD-4261-E9543CC05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815" y="3650145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1" name="Text Box 31">
            <a:extLst>
              <a:ext uri="{FF2B5EF4-FFF2-40B4-BE49-F238E27FC236}">
                <a16:creationId xmlns:a16="http://schemas.microsoft.com/office/drawing/2014/main" id="{689FE087-4DC7-07D7-B02A-5DDE47C71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215" y="3650145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0265E3C4-69A6-0FBA-B12C-783F8DBB6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15" y="3650145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5BE896C6-01F1-1EB0-4C25-FA2AC67F7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415" y="3421545"/>
            <a:ext cx="5715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EFED17D7-58F2-AD34-7DEF-339E267F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815" y="3192945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last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0F648CAC-2FA1-5A41-557F-B3F4A7B35D3F}"/>
              </a:ext>
            </a:extLst>
          </p:cNvPr>
          <p:cNvSpPr>
            <a:spLocks/>
          </p:cNvSpPr>
          <p:nvPr/>
        </p:nvSpPr>
        <p:spPr bwMode="auto">
          <a:xfrm>
            <a:off x="4398066" y="2701217"/>
            <a:ext cx="3346847" cy="1000125"/>
          </a:xfrm>
          <a:custGeom>
            <a:avLst/>
            <a:gdLst>
              <a:gd name="T0" fmla="*/ 0 w 2811"/>
              <a:gd name="T1" fmla="*/ 2147483647 h 840"/>
              <a:gd name="T2" fmla="*/ 2147483647 w 2811"/>
              <a:gd name="T3" fmla="*/ 2147483647 h 840"/>
              <a:gd name="T4" fmla="*/ 2147483647 w 2811"/>
              <a:gd name="T5" fmla="*/ 2147483647 h 840"/>
              <a:gd name="T6" fmla="*/ 0 60000 65536"/>
              <a:gd name="T7" fmla="*/ 0 60000 65536"/>
              <a:gd name="T8" fmla="*/ 0 60000 65536"/>
              <a:gd name="T9" fmla="*/ 0 w 2811"/>
              <a:gd name="T10" fmla="*/ 0 h 840"/>
              <a:gd name="T11" fmla="*/ 2811 w 2811"/>
              <a:gd name="T12" fmla="*/ 840 h 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" h="840">
                <a:moveTo>
                  <a:pt x="0" y="653"/>
                </a:moveTo>
                <a:cubicBezTo>
                  <a:pt x="308" y="547"/>
                  <a:pt x="1448" y="0"/>
                  <a:pt x="1851" y="18"/>
                </a:cubicBezTo>
                <a:cubicBezTo>
                  <a:pt x="2254" y="36"/>
                  <a:pt x="2611" y="669"/>
                  <a:pt x="2811" y="8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36" name="Line 37">
            <a:extLst>
              <a:ext uri="{FF2B5EF4-FFF2-40B4-BE49-F238E27FC236}">
                <a16:creationId xmlns:a16="http://schemas.microsoft.com/office/drawing/2014/main" id="{67BF0B91-7D65-0728-E2B8-01C939FE7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7115" y="3935895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37" name="Text Box 38">
            <a:extLst>
              <a:ext uri="{FF2B5EF4-FFF2-40B4-BE49-F238E27FC236}">
                <a16:creationId xmlns:a16="http://schemas.microsoft.com/office/drawing/2014/main" id="{420D2BF9-510C-302E-DCBC-22B7681EC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436" y="3764445"/>
            <a:ext cx="3273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b="1">
                <a:latin typeface="Tahoma" pitchFamily="34" charset="0"/>
                <a:ea typeface="ＭＳ Ｐゴシック" charset="-128"/>
                <a:sym typeface="Symbol" pitchFamily="18" charset="2"/>
              </a:rPr>
              <a:t></a:t>
            </a:r>
            <a:endParaRPr lang="en-US" sz="1350" b="1">
              <a:latin typeface="Tahom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300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C43E-2427-5B79-F032-F8DEDEC5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0918-7C34-A921-59B5-71166589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Linked-List Efficiency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476D-A8C8-EB1C-9469-9F3E5785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dirty="0"/>
              <a:t>Insertion and deletion at the beginning of a </a:t>
            </a:r>
            <a:r>
              <a:rPr lang="en-IE" dirty="0" err="1"/>
              <a:t>linkedlist</a:t>
            </a:r>
            <a:r>
              <a:rPr lang="en-IE" dirty="0"/>
              <a:t> are very fast </a:t>
            </a:r>
            <a:r>
              <a:rPr lang="en-IE" dirty="0">
                <a:sym typeface="Wingdings" pitchFamily="2" charset="2"/>
              </a:rPr>
              <a:t> O(1)</a:t>
            </a:r>
          </a:p>
          <a:p>
            <a:pPr eaLnBrk="1" hangingPunct="1">
              <a:lnSpc>
                <a:spcPct val="80000"/>
              </a:lnSpc>
            </a:pPr>
            <a:r>
              <a:rPr lang="en-IE" dirty="0">
                <a:sym typeface="Wingdings" pitchFamily="2" charset="2"/>
              </a:rPr>
              <a:t>Finding, deleting or inserting in a particular location requires traveling through an average of half the links, but the worse case scenario is all links so the big O notation is…  O(n)</a:t>
            </a:r>
          </a:p>
          <a:p>
            <a:pPr eaLnBrk="1" hangingPunct="1">
              <a:lnSpc>
                <a:spcPct val="80000"/>
              </a:lnSpc>
            </a:pPr>
            <a:r>
              <a:rPr lang="en-IE" dirty="0">
                <a:sym typeface="Wingdings" pitchFamily="2" charset="2"/>
              </a:rPr>
              <a:t>However, nothing needs to be copied, so it is a faster O(n) than array insert – only references are updated</a:t>
            </a:r>
          </a:p>
          <a:p>
            <a:pPr eaLnBrk="1" hangingPunct="1">
              <a:lnSpc>
                <a:spcPct val="80000"/>
              </a:lnSpc>
            </a:pPr>
            <a:r>
              <a:rPr lang="en-IE" dirty="0">
                <a:sym typeface="Wingdings" pitchFamily="2" charset="2"/>
              </a:rPr>
              <a:t>Major advantage is that no memory is wasted</a:t>
            </a:r>
          </a:p>
          <a:p>
            <a:pPr eaLnBrk="1" hangingPunct="1">
              <a:lnSpc>
                <a:spcPct val="80000"/>
              </a:lnSpc>
            </a:pPr>
            <a:r>
              <a:rPr lang="en-IE" dirty="0">
                <a:sym typeface="Wingdings" pitchFamily="2" charset="2"/>
              </a:rPr>
              <a:t>Note: Vectors in Java are expandable arrays but these usually expand more than they need 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7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D4C5-C85D-1825-42F2-158125749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FB24D47-6EEB-7EFB-C719-E862E0F816FD}"/>
              </a:ext>
            </a:extLst>
          </p:cNvPr>
          <p:cNvSpPr/>
          <p:nvPr/>
        </p:nvSpPr>
        <p:spPr>
          <a:xfrm>
            <a:off x="2882348" y="2268607"/>
            <a:ext cx="6087407" cy="28127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4B9C0-7FE7-87CE-4A0B-C033E2B0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with a Singly 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0D4A-C7A2-09CF-F544-91D4E5FB2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438" y="2268607"/>
            <a:ext cx="2313676" cy="2932044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We can implement a stack with a singly linked list</a:t>
            </a:r>
          </a:p>
          <a:p>
            <a:pPr eaLnBrk="1" hangingPunct="1"/>
            <a:r>
              <a:rPr lang="en-US" dirty="0"/>
              <a:t>The top element is stored at the first node of the list</a:t>
            </a:r>
          </a:p>
          <a:p>
            <a:pPr eaLnBrk="1" hangingPunct="1"/>
            <a:r>
              <a:rPr lang="en-US" dirty="0"/>
              <a:t>The space used is </a:t>
            </a:r>
            <a:r>
              <a:rPr lang="en-US" b="1" i="1" dirty="0"/>
              <a:t>O</a:t>
            </a:r>
            <a:r>
              <a:rPr lang="en-US" dirty="0"/>
              <a:t>(</a:t>
            </a:r>
            <a:r>
              <a:rPr lang="en-US" b="1" i="1" dirty="0"/>
              <a:t>n</a:t>
            </a:r>
            <a:r>
              <a:rPr lang="en-US" dirty="0"/>
              <a:t>) and each operation of the Stack ADT takes </a:t>
            </a:r>
            <a:r>
              <a:rPr lang="en-US" b="1" i="1" dirty="0"/>
              <a:t>O</a:t>
            </a:r>
            <a:r>
              <a:rPr lang="en-US" dirty="0"/>
              <a:t>(1) time 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8065D5A-3B96-E371-79F4-83DD7871B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555" y="319791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5F0C6A-76DC-9468-7D49-0AE2EB3FA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849" y="319791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4CD5CB-6449-DA8E-5924-DA9803D0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286" y="319791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954F02D-4C91-5BA7-3865-38D5B775C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549" y="319791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0FA76D6-2542-DCD3-0F55-B103F371C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693" y="3226491"/>
            <a:ext cx="403622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C0124B45-FCFD-916F-7284-78700B8045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79908" y="3427707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A6326DBD-F52B-FF74-2E98-178DA927E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746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35C6BCF4-E965-314C-DC79-9726B9C63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178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051E75BD-77DB-8353-0F98-EA6D2D4898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8392" y="3427707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6F18B076-6462-54FE-6C53-69A18A811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230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0723FD9-A14A-4FBB-E094-436A1E077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662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9CAA68F8-36F6-4BDE-A284-17026A3DAB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6877" y="3427707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2F08C818-EA32-0711-21B8-71335E242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003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D70BB7-B89E-CA66-4283-BC999A5D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46" y="3226491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4390ACCE-49FA-C95F-6891-367C427015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5361" y="3427707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CD1D13DD-E338-26AC-DC66-3BC517865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5961" y="3427706"/>
            <a:ext cx="1191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4CE095BE-1550-6F5A-78A7-4CBE94E55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4446" y="3427706"/>
            <a:ext cx="1190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14F2A86B-BFE5-86E4-30E0-15BBD1C2F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930" y="3427706"/>
            <a:ext cx="1191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987E58AB-ABFC-D7D0-A2DB-0452C8096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8450" y="3296737"/>
            <a:ext cx="3273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b="1">
                <a:latin typeface="Tahoma" pitchFamily="34" charset="0"/>
                <a:ea typeface="ＭＳ Ｐゴシック" charset="-128"/>
                <a:sym typeface="Symbol" pitchFamily="18" charset="2"/>
              </a:rPr>
              <a:t></a:t>
            </a:r>
            <a:endParaRPr lang="en-US" sz="1350" b="1">
              <a:latin typeface="Tahoma" pitchFamily="34" charset="0"/>
              <a:ea typeface="ＭＳ Ｐゴシック" charset="-128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668CB262-A5EB-8746-FE37-CB6F3EA93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2577" y="3255065"/>
            <a:ext cx="5341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i="1">
                <a:ea typeface="ＭＳ Ｐゴシック" charset="-128"/>
              </a:rPr>
              <a:t>top</a:t>
            </a: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7E297A73-EF8A-D102-8449-8EF7F225E2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061" y="3455090"/>
            <a:ext cx="433388" cy="119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FDD7F879-5300-0E8A-D83E-35CB0A2B6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9111" y="4059928"/>
            <a:ext cx="514350" cy="62626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BD1FFA76-E659-3B7C-6247-D0359F36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3549" y="4059928"/>
            <a:ext cx="514350" cy="602456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E0074862-2703-57AE-1D6D-98CDA5E6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5280" y="4059928"/>
            <a:ext cx="514350" cy="459581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A265BEB-3AEE-A67C-95FA-8DE051C3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7986" y="4059928"/>
            <a:ext cx="514350" cy="497681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9" name="AutoShape 29">
            <a:extLst>
              <a:ext uri="{FF2B5EF4-FFF2-40B4-BE49-F238E27FC236}">
                <a16:creationId xmlns:a16="http://schemas.microsoft.com/office/drawing/2014/main" id="{0577297B-EE5A-94C9-2BB6-08BE34AE4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661" y="2826440"/>
            <a:ext cx="485775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EFF867B8-5151-C345-BA87-D05CD1906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701" y="2797865"/>
            <a:ext cx="52469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>
                <a:latin typeface="Tahoma" pitchFamily="34" charset="0"/>
                <a:ea typeface="ＭＳ Ｐゴシック" charset="-128"/>
              </a:rPr>
              <a:t>links</a:t>
            </a:r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F546D8DF-9B1C-BDFC-9A5C-559C480F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661" y="3855140"/>
            <a:ext cx="44577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2" name="Text Box 32">
            <a:extLst>
              <a:ext uri="{FF2B5EF4-FFF2-40B4-BE49-F238E27FC236}">
                <a16:creationId xmlns:a16="http://schemas.microsoft.com/office/drawing/2014/main" id="{C63BAB21-7ECF-83DF-F404-2EE7EA565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600" y="4502840"/>
            <a:ext cx="875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chemeClr val="tx2"/>
                </a:solidFill>
                <a:latin typeface="Tahoma" pitchFamily="34" charset="0"/>
                <a:ea typeface="ＭＳ Ｐゴシック" charset="-128"/>
              </a:rPr>
              <a:t>elements</a:t>
            </a:r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34ACA62E-64F7-82AE-C64B-FF83D8D99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549" y="3226491"/>
            <a:ext cx="403622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D06711B1-DEF9-BC7D-D62A-AF9AAE6DC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7478" y="3427706"/>
            <a:ext cx="1190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2868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03BF0-2B39-064D-A5A9-2DE9F5E5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3871D6-5FCB-51C2-FB57-B7C21301C1F6}"/>
              </a:ext>
            </a:extLst>
          </p:cNvPr>
          <p:cNvSpPr/>
          <p:nvPr/>
        </p:nvSpPr>
        <p:spPr>
          <a:xfrm>
            <a:off x="3143250" y="2268607"/>
            <a:ext cx="5871542" cy="284259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8B6EC-46B5-5B16-F4D0-546E0664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Queue with a Single Linked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7EA6-E1A1-1930-2376-9819653CD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8" y="1828801"/>
            <a:ext cx="2849737" cy="358057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We can implement a queue with a double ended linked list</a:t>
            </a:r>
          </a:p>
          <a:p>
            <a:pPr lvl="1" eaLnBrk="1" hangingPunct="1"/>
            <a:r>
              <a:rPr lang="en-US" sz="2000" dirty="0"/>
              <a:t>The front element is stored at the first node</a:t>
            </a:r>
          </a:p>
          <a:p>
            <a:pPr lvl="1" eaLnBrk="1" hangingPunct="1"/>
            <a:r>
              <a:rPr lang="en-US" sz="2000" dirty="0"/>
              <a:t>The rear element is stored at the last node</a:t>
            </a:r>
          </a:p>
          <a:p>
            <a:pPr eaLnBrk="1" hangingPunct="1"/>
            <a:r>
              <a:rPr lang="en-US" dirty="0"/>
              <a:t>The space used is </a:t>
            </a:r>
            <a:r>
              <a:rPr lang="en-US" b="1" i="1" dirty="0"/>
              <a:t>O</a:t>
            </a:r>
            <a:r>
              <a:rPr lang="en-US" dirty="0"/>
              <a:t>(</a:t>
            </a:r>
            <a:r>
              <a:rPr lang="en-US" b="1" i="1" dirty="0"/>
              <a:t>n</a:t>
            </a:r>
            <a:r>
              <a:rPr lang="en-US" dirty="0"/>
              <a:t>) and each operation of the Queue ADT takes </a:t>
            </a:r>
            <a:r>
              <a:rPr lang="en-US" b="1" i="1" dirty="0"/>
              <a:t>O</a:t>
            </a:r>
            <a:r>
              <a:rPr lang="en-US" dirty="0"/>
              <a:t>(1) time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BBEDE-760B-94B2-852D-7C54BF191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25" y="317817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A76CBC-AEFC-31C5-E3DC-0B82EBC6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087" y="317817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B64F5D9-02D3-99C8-B274-AD37B5F67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793" y="3178176"/>
            <a:ext cx="807244" cy="45601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FD156D2-A575-F82F-20EF-58074E98D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179366"/>
            <a:ext cx="807244" cy="456009"/>
          </a:xfrm>
          <a:prstGeom prst="rect">
            <a:avLst/>
          </a:prstGeom>
          <a:solidFill>
            <a:schemeClr val="accent1"/>
          </a:solidFill>
          <a:ln w="57150">
            <a:solidFill>
              <a:srgbClr val="CC3355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637E3E1-6F02-52AE-E703-5ADE868A7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833" y="3032919"/>
            <a:ext cx="707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i="1">
                <a:ea typeface="ＭＳ Ｐゴシック" charset="-128"/>
              </a:rPr>
              <a:t>front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C47F36EE-CC73-FC12-2FA6-1A986C87C50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771899" y="317817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D1090B05-75E1-A02D-1ED7-3053EAFEFE67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808118" y="2971007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E7CB932-3E3B-285F-0180-1226DEC6E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004" y="2463800"/>
            <a:ext cx="6367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i="1">
                <a:ea typeface="ＭＳ Ｐゴシック" charset="-128"/>
              </a:rPr>
              <a:t>rear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690BE7C5-0006-331E-D6B2-E6DECF7EF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0D8264E4-B321-2CF9-FDF6-9E0BA392C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931" y="3204370"/>
            <a:ext cx="403622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48770025-A2F7-191A-4EDB-9DA17BA1C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1716" y="3405585"/>
            <a:ext cx="1190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715C59E0-4D4E-243A-B43D-1538FEB8E6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4146" y="3405586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681FF26-3363-69D2-AE1C-B6F5F8770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85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A3FA1F06-07F9-B463-4C42-8ADDA1627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416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A4655E3F-1C2E-7C17-E8CA-091BBD3CB9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2630" y="3405586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5817AD68-5E30-38B6-EF1A-939B107B1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469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E72CB857-FDD6-1123-F146-091307448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BA858CF-29FC-F1F1-63F5-9302F900E2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1115" y="3405586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52064B58-B9E5-6D27-678C-C3FB7F56F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953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3E59A4B2-4FE5-2409-61A7-C17B8434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8385" y="3204370"/>
            <a:ext cx="402431" cy="4024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D73FE2E9-8621-AC02-FA4D-31A57E1C85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599" y="3405586"/>
            <a:ext cx="604838" cy="119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C483BC08-86BD-3622-9815-FBF7B1665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199" y="3405585"/>
            <a:ext cx="1191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6" name="Line 26">
            <a:extLst>
              <a:ext uri="{FF2B5EF4-FFF2-40B4-BE49-F238E27FC236}">
                <a16:creationId xmlns:a16="http://schemas.microsoft.com/office/drawing/2014/main" id="{2D3AB167-DB2E-C66B-D41D-DF7458648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8685" y="3405585"/>
            <a:ext cx="1190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E2F5E7E7-065A-A999-6DDB-0537C5B8D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7168" y="3405585"/>
            <a:ext cx="1191" cy="6048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</p:spPr>
        <p:txBody>
          <a:bodyPr wrap="none"/>
          <a:lstStyle/>
          <a:p>
            <a:endParaRPr lang="en-US" sz="1350"/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CC4EF219-C1F2-2E64-DD5B-3AE34BC24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2689" y="3274616"/>
            <a:ext cx="3273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b="1">
                <a:latin typeface="Tahoma" pitchFamily="34" charset="0"/>
                <a:ea typeface="ＭＳ Ｐゴシック" charset="-128"/>
                <a:sym typeface="Symbol" pitchFamily="18" charset="2"/>
              </a:rPr>
              <a:t></a:t>
            </a:r>
            <a:endParaRPr lang="en-US" sz="1350" b="1">
              <a:latin typeface="Tahoma" pitchFamily="34" charset="0"/>
              <a:ea typeface="ＭＳ Ｐゴシック" charset="-128"/>
            </a:endParaRP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75E40D8D-86C3-710D-1F18-946CFF9F0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3349" y="4037807"/>
            <a:ext cx="514350" cy="626269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8F1E7A20-0682-DA20-0247-AFACBB03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7787" y="4037807"/>
            <a:ext cx="514350" cy="602456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A3F9994A-8DFF-71DD-6724-F08A98588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9518" y="4037807"/>
            <a:ext cx="514350" cy="459581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F4F77D55-342E-0DEF-0D4C-A1A0E941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24" y="4037807"/>
            <a:ext cx="514350" cy="497681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33" name="AutoShape 33">
            <a:extLst>
              <a:ext uri="{FF2B5EF4-FFF2-40B4-BE49-F238E27FC236}">
                <a16:creationId xmlns:a16="http://schemas.microsoft.com/office/drawing/2014/main" id="{818FC1AB-1525-253F-860A-A1C76C4D0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899" y="2804319"/>
            <a:ext cx="485775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4" name="Text Box 34">
            <a:extLst>
              <a:ext uri="{FF2B5EF4-FFF2-40B4-BE49-F238E27FC236}">
                <a16:creationId xmlns:a16="http://schemas.microsoft.com/office/drawing/2014/main" id="{1016D82A-DACA-EB26-DEDC-E7D5FDACF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939" y="2775744"/>
            <a:ext cx="52469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>
                <a:latin typeface="Tahoma" pitchFamily="34" charset="0"/>
                <a:ea typeface="ＭＳ Ｐゴシック" charset="-128"/>
              </a:rPr>
              <a:t>links</a:t>
            </a:r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39548F20-BB6F-7392-DAF0-256886608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899" y="3833019"/>
            <a:ext cx="4457700" cy="9144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9BB165BD-7BEC-E5A1-164D-D866BA1EF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838" y="4480719"/>
            <a:ext cx="8755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chemeClr val="tx2"/>
                </a:solidFill>
                <a:latin typeface="Tahoma" pitchFamily="34" charset="0"/>
                <a:ea typeface="ＭＳ Ｐゴシック" charset="-128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297361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E69C8-2AA3-4CC8-99BE-2568C96D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438734E-BF38-BB33-A74B-B9F4A679E9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770590"/>
              </p:ext>
            </p:extLst>
          </p:nvPr>
        </p:nvGraphicFramePr>
        <p:xfrm>
          <a:off x="2057400" y="2209800"/>
          <a:ext cx="5486400" cy="38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73A61FF-11CC-970E-2A29-4FD0A94F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 err="1"/>
              <a:t>LImitations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7187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52E25-9692-C789-6768-3296F3C7D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10D9-C0D6-49D8-78DD-1BA28B6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2700" dirty="0"/>
              <a:t>Using linked lists for array sorting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E4A1-A3E8-6570-33D6-D68B403A2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dirty="0"/>
              <a:t>Take the items from your unsorted array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Put them into a sorted linked list one by one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You can then put them back in the array and it will be sorted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Actually turns out to be significantly more efficient than insertion sort because fewer copies are necessary!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Still O(n</a:t>
            </a:r>
            <a:r>
              <a:rPr lang="en-IE" baseline="30000" dirty="0"/>
              <a:t>2</a:t>
            </a:r>
            <a:r>
              <a:rPr lang="en-IE" dirty="0"/>
              <a:t>) comparisons, however each item is only copied twice</a:t>
            </a:r>
          </a:p>
          <a:p>
            <a:pPr lvl="1" eaLnBrk="1" hangingPunct="1">
              <a:lnSpc>
                <a:spcPct val="80000"/>
              </a:lnSpc>
            </a:pPr>
            <a:r>
              <a:rPr lang="en-IE" sz="2000" dirty="0"/>
              <a:t>Once from the array to the linked list</a:t>
            </a:r>
          </a:p>
          <a:p>
            <a:pPr lvl="1" eaLnBrk="1" hangingPunct="1">
              <a:lnSpc>
                <a:spcPct val="80000"/>
              </a:lnSpc>
            </a:pPr>
            <a:r>
              <a:rPr lang="en-IE" sz="2000" dirty="0"/>
              <a:t>Once back from the linked list into the array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2n copies is much better than the usual O(n</a:t>
            </a:r>
            <a:r>
              <a:rPr lang="en-IE" baseline="30000" dirty="0"/>
              <a:t>2</a:t>
            </a:r>
            <a:r>
              <a:rPr lang="en-IE" dirty="0"/>
              <a:t>) copies using Insertion 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5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50A7-320B-7A5A-DFC2-7A938D93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C5ACC9E-2E4C-7EB0-29B1-06966E999120}"/>
              </a:ext>
            </a:extLst>
          </p:cNvPr>
          <p:cNvSpPr/>
          <p:nvPr/>
        </p:nvSpPr>
        <p:spPr>
          <a:xfrm>
            <a:off x="861647" y="2406651"/>
            <a:ext cx="6840415" cy="273245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B734A-A9A5-724B-2A62-96E4F6ED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Double-Ended Doubly Linked Lists</a:t>
            </a:r>
            <a:endParaRPr lang="en-US" dirty="0"/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D91B7FF1-FE82-A688-BDD8-98E3C6DE4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73" y="3332285"/>
            <a:ext cx="800100" cy="10287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5" name="Rectangle 50">
            <a:extLst>
              <a:ext uri="{FF2B5EF4-FFF2-40B4-BE49-F238E27FC236}">
                <a16:creationId xmlns:a16="http://schemas.microsoft.com/office/drawing/2014/main" id="{942569BF-76F9-334E-131B-FEC8CA65C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273" y="3503735"/>
            <a:ext cx="628650" cy="12001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6" name="Rectangle 51">
            <a:extLst>
              <a:ext uri="{FF2B5EF4-FFF2-40B4-BE49-F238E27FC236}">
                <a16:creationId xmlns:a16="http://schemas.microsoft.com/office/drawing/2014/main" id="{99E05CB6-D1CB-52B1-9064-97C3C01FC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73" y="3503735"/>
            <a:ext cx="628650" cy="12001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DD9D6410-84E7-D8A9-F9C4-F0DFEE71C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073" y="3503735"/>
            <a:ext cx="628650" cy="12001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C1CD2BF7-9ADC-48A1-3A37-F0A62F40B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1473" y="3503735"/>
            <a:ext cx="628650" cy="120015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 sz="1350" b="1"/>
          </a:p>
        </p:txBody>
      </p:sp>
      <p:sp>
        <p:nvSpPr>
          <p:cNvPr id="9" name="Text Box 54">
            <a:extLst>
              <a:ext uri="{FF2B5EF4-FFF2-40B4-BE49-F238E27FC236}">
                <a16:creationId xmlns:a16="http://schemas.microsoft.com/office/drawing/2014/main" id="{4998B0DD-D412-9646-4ADE-DE9BB265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823" y="3732335"/>
            <a:ext cx="8572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1"/>
          </a:p>
        </p:txBody>
      </p:sp>
      <p:sp>
        <p:nvSpPr>
          <p:cNvPr id="10" name="Text Box 55">
            <a:extLst>
              <a:ext uri="{FF2B5EF4-FFF2-40B4-BE49-F238E27FC236}">
                <a16:creationId xmlns:a16="http://schemas.microsoft.com/office/drawing/2014/main" id="{6DC70115-7513-A2BF-0081-206D4FD5F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823" y="3675184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first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1" name="Text Box 56">
            <a:extLst>
              <a:ext uri="{FF2B5EF4-FFF2-40B4-BE49-F238E27FC236}">
                <a16:creationId xmlns:a16="http://schemas.microsoft.com/office/drawing/2014/main" id="{99FCE6B3-2C42-D1A6-34A7-5940DC9A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259" y="317026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2" name="Text Box 57">
            <a:extLst>
              <a:ext uri="{FF2B5EF4-FFF2-40B4-BE49-F238E27FC236}">
                <a16:creationId xmlns:a16="http://schemas.microsoft.com/office/drawing/2014/main" id="{315A0D34-FA5F-5681-039E-3FE31D4D3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59" y="317026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3" name="Text Box 58">
            <a:extLst>
              <a:ext uri="{FF2B5EF4-FFF2-40B4-BE49-F238E27FC236}">
                <a16:creationId xmlns:a16="http://schemas.microsoft.com/office/drawing/2014/main" id="{D6E91E69-ECC6-4B3F-221B-104BEDB0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59" y="317026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4" name="Text Box 59">
            <a:extLst>
              <a:ext uri="{FF2B5EF4-FFF2-40B4-BE49-F238E27FC236}">
                <a16:creationId xmlns:a16="http://schemas.microsoft.com/office/drawing/2014/main" id="{28E73F5C-CBDB-C854-FB80-6E8095612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09" y="317026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5" name="Text Box 60">
            <a:extLst>
              <a:ext uri="{FF2B5EF4-FFF2-40B4-BE49-F238E27FC236}">
                <a16:creationId xmlns:a16="http://schemas.microsoft.com/office/drawing/2014/main" id="{5D20EE42-DEAA-E12D-ED9D-D323FE297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2372" y="2989384"/>
            <a:ext cx="172182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Linked List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16" name="Line 61">
            <a:extLst>
              <a:ext uri="{FF2B5EF4-FFF2-40B4-BE49-F238E27FC236}">
                <a16:creationId xmlns:a16="http://schemas.microsoft.com/office/drawing/2014/main" id="{F0399BC2-8F8C-91AC-2ACA-9211FECA7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3923" y="4018085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7" name="Line 62">
            <a:extLst>
              <a:ext uri="{FF2B5EF4-FFF2-40B4-BE49-F238E27FC236}">
                <a16:creationId xmlns:a16="http://schemas.microsoft.com/office/drawing/2014/main" id="{2597E10D-7124-ECF4-04DD-6CBC13F1B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923" y="401808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8" name="Line 63">
            <a:extLst>
              <a:ext uri="{FF2B5EF4-FFF2-40B4-BE49-F238E27FC236}">
                <a16:creationId xmlns:a16="http://schemas.microsoft.com/office/drawing/2014/main" id="{71C0593C-973B-6526-A17A-D3144A831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1323" y="401808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19" name="Line 64">
            <a:extLst>
              <a:ext uri="{FF2B5EF4-FFF2-40B4-BE49-F238E27FC236}">
                <a16:creationId xmlns:a16="http://schemas.microsoft.com/office/drawing/2014/main" id="{E72A442F-DAAD-F89A-9488-880A1330D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5723" y="4018085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20" name="Rectangle 65">
            <a:extLst>
              <a:ext uri="{FF2B5EF4-FFF2-40B4-BE49-F238E27FC236}">
                <a16:creationId xmlns:a16="http://schemas.microsoft.com/office/drawing/2014/main" id="{B4D95F99-C2DB-7C00-9CA8-6B786C3C6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73" y="3960935"/>
            <a:ext cx="5715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B307808B-2065-439A-3ECC-6FC5171F9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573" y="39609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1B730E7E-9A5C-B110-9321-1DAB357A2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123" y="39609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D4C27F92-199C-EEAF-839C-042A9F77F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373" y="39609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4" name="Rectangle 69">
            <a:extLst>
              <a:ext uri="{FF2B5EF4-FFF2-40B4-BE49-F238E27FC236}">
                <a16:creationId xmlns:a16="http://schemas.microsoft.com/office/drawing/2014/main" id="{11B7A0B6-D1DE-1D51-2E19-11C81B1BC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923" y="39609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25" name="Rectangle 70">
            <a:extLst>
              <a:ext uri="{FF2B5EF4-FFF2-40B4-BE49-F238E27FC236}">
                <a16:creationId xmlns:a16="http://schemas.microsoft.com/office/drawing/2014/main" id="{98488A6E-4E57-19C6-B08C-F078897ED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573" y="356088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6" name="Rectangle 71">
            <a:extLst>
              <a:ext uri="{FF2B5EF4-FFF2-40B4-BE49-F238E27FC236}">
                <a16:creationId xmlns:a16="http://schemas.microsoft.com/office/drawing/2014/main" id="{8F684396-B658-6299-2620-4BAAB4A79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373" y="356088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7" name="Rectangle 72">
            <a:extLst>
              <a:ext uri="{FF2B5EF4-FFF2-40B4-BE49-F238E27FC236}">
                <a16:creationId xmlns:a16="http://schemas.microsoft.com/office/drawing/2014/main" id="{B000764B-04F7-11AC-3D56-4F88EF0B4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973" y="356088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8" name="Rectangle 73">
            <a:extLst>
              <a:ext uri="{FF2B5EF4-FFF2-40B4-BE49-F238E27FC236}">
                <a16:creationId xmlns:a16="http://schemas.microsoft.com/office/drawing/2014/main" id="{9DF8FED1-C7FF-2FCA-BBD8-68DF4622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773" y="356088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 b="1">
                <a:latin typeface="Courier New" pitchFamily="49" charset="0"/>
              </a:rPr>
              <a:t>Data</a:t>
            </a:r>
            <a:endParaRPr lang="en-US" sz="1200" b="1">
              <a:latin typeface="Courier New" pitchFamily="49" charset="0"/>
            </a:endParaRPr>
          </a:p>
        </p:txBody>
      </p:sp>
      <p:sp>
        <p:nvSpPr>
          <p:cNvPr id="29" name="Text Box 74">
            <a:extLst>
              <a:ext uri="{FF2B5EF4-FFF2-40B4-BE49-F238E27FC236}">
                <a16:creationId xmlns:a16="http://schemas.microsoft.com/office/drawing/2014/main" id="{FC8265C8-A1D4-C261-4396-20FD19689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273" y="37323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0" name="Text Box 75">
            <a:extLst>
              <a:ext uri="{FF2B5EF4-FFF2-40B4-BE49-F238E27FC236}">
                <a16:creationId xmlns:a16="http://schemas.microsoft.com/office/drawing/2014/main" id="{E5272928-7FE0-6BD3-078E-52D961F23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73" y="37323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1" name="Text Box 76">
            <a:extLst>
              <a:ext uri="{FF2B5EF4-FFF2-40B4-BE49-F238E27FC236}">
                <a16:creationId xmlns:a16="http://schemas.microsoft.com/office/drawing/2014/main" id="{3B86EA82-38ED-DE6A-F934-2E2AF4612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073" y="37323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2" name="Text Box 77">
            <a:extLst>
              <a:ext uri="{FF2B5EF4-FFF2-40B4-BE49-F238E27FC236}">
                <a16:creationId xmlns:a16="http://schemas.microsoft.com/office/drawing/2014/main" id="{6914B501-BADC-256B-02A9-E5640C45D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1473" y="37323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next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3" name="Rectangle 78">
            <a:extLst>
              <a:ext uri="{FF2B5EF4-FFF2-40B4-BE49-F238E27FC236}">
                <a16:creationId xmlns:a16="http://schemas.microsoft.com/office/drawing/2014/main" id="{9A1F167C-F079-52B4-8BB0-D07A7C648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273" y="3503735"/>
            <a:ext cx="57150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34" name="Text Box 79">
            <a:extLst>
              <a:ext uri="{FF2B5EF4-FFF2-40B4-BE49-F238E27FC236}">
                <a16:creationId xmlns:a16="http://schemas.microsoft.com/office/drawing/2014/main" id="{91D5D690-30A4-4DA1-3029-67400940B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673" y="3275134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 dirty="0">
                <a:latin typeface="Courier New" pitchFamily="49" charset="0"/>
              </a:rPr>
              <a:t>last</a:t>
            </a:r>
            <a:endParaRPr lang="en-US" sz="1350" b="1" dirty="0">
              <a:latin typeface="Courier New" pitchFamily="49" charset="0"/>
            </a:endParaRPr>
          </a:p>
        </p:txBody>
      </p:sp>
      <p:sp>
        <p:nvSpPr>
          <p:cNvPr id="35" name="Freeform 80">
            <a:extLst>
              <a:ext uri="{FF2B5EF4-FFF2-40B4-BE49-F238E27FC236}">
                <a16:creationId xmlns:a16="http://schemas.microsoft.com/office/drawing/2014/main" id="{2138808F-9075-6D0F-0EAE-13313F5FFD49}"/>
              </a:ext>
            </a:extLst>
          </p:cNvPr>
          <p:cNvSpPr>
            <a:spLocks/>
          </p:cNvSpPr>
          <p:nvPr/>
        </p:nvSpPr>
        <p:spPr bwMode="auto">
          <a:xfrm>
            <a:off x="2373924" y="2783407"/>
            <a:ext cx="3346847" cy="1000125"/>
          </a:xfrm>
          <a:custGeom>
            <a:avLst/>
            <a:gdLst>
              <a:gd name="T0" fmla="*/ 0 w 2811"/>
              <a:gd name="T1" fmla="*/ 2147483647 h 840"/>
              <a:gd name="T2" fmla="*/ 2147483647 w 2811"/>
              <a:gd name="T3" fmla="*/ 2147483647 h 840"/>
              <a:gd name="T4" fmla="*/ 2147483647 w 2811"/>
              <a:gd name="T5" fmla="*/ 2147483647 h 840"/>
              <a:gd name="T6" fmla="*/ 0 60000 65536"/>
              <a:gd name="T7" fmla="*/ 0 60000 65536"/>
              <a:gd name="T8" fmla="*/ 0 60000 65536"/>
              <a:gd name="T9" fmla="*/ 0 w 2811"/>
              <a:gd name="T10" fmla="*/ 0 h 840"/>
              <a:gd name="T11" fmla="*/ 2811 w 2811"/>
              <a:gd name="T12" fmla="*/ 840 h 8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11" h="840">
                <a:moveTo>
                  <a:pt x="0" y="653"/>
                </a:moveTo>
                <a:cubicBezTo>
                  <a:pt x="308" y="547"/>
                  <a:pt x="1448" y="0"/>
                  <a:pt x="1851" y="18"/>
                </a:cubicBezTo>
                <a:cubicBezTo>
                  <a:pt x="2254" y="36"/>
                  <a:pt x="2611" y="669"/>
                  <a:pt x="2811" y="8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36" name="Text Box 81">
            <a:extLst>
              <a:ext uri="{FF2B5EF4-FFF2-40B4-BE49-F238E27FC236}">
                <a16:creationId xmlns:a16="http://schemas.microsoft.com/office/drawing/2014/main" id="{9F1796E9-991C-73E6-7BEC-1328130B8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8273" y="41895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prev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7" name="Rectangle 82">
            <a:extLst>
              <a:ext uri="{FF2B5EF4-FFF2-40B4-BE49-F238E27FC236}">
                <a16:creationId xmlns:a16="http://schemas.microsoft.com/office/drawing/2014/main" id="{ED996DD8-9259-58D6-E65B-E97E47DCA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2573" y="44181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38" name="Text Box 87">
            <a:extLst>
              <a:ext uri="{FF2B5EF4-FFF2-40B4-BE49-F238E27FC236}">
                <a16:creationId xmlns:a16="http://schemas.microsoft.com/office/drawing/2014/main" id="{9AF4AEA5-2599-C7AD-08E2-66EA59468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73" y="41895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prev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39" name="Rectangle 88">
            <a:extLst>
              <a:ext uri="{FF2B5EF4-FFF2-40B4-BE49-F238E27FC236}">
                <a16:creationId xmlns:a16="http://schemas.microsoft.com/office/drawing/2014/main" id="{B2A11451-0957-1EE6-4D2A-FB9CA3916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6973" y="44181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40" name="Text Box 89">
            <a:extLst>
              <a:ext uri="{FF2B5EF4-FFF2-40B4-BE49-F238E27FC236}">
                <a16:creationId xmlns:a16="http://schemas.microsoft.com/office/drawing/2014/main" id="{FB31EFC8-12A8-6B64-26F0-AFDB5FDEC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073" y="41895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prev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41" name="Rectangle 90">
            <a:extLst>
              <a:ext uri="{FF2B5EF4-FFF2-40B4-BE49-F238E27FC236}">
                <a16:creationId xmlns:a16="http://schemas.microsoft.com/office/drawing/2014/main" id="{FA9CF3B4-824B-BD64-C283-687185CCB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373" y="44181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42" name="Text Box 91">
            <a:extLst>
              <a:ext uri="{FF2B5EF4-FFF2-40B4-BE49-F238E27FC236}">
                <a16:creationId xmlns:a16="http://schemas.microsoft.com/office/drawing/2014/main" id="{2C14D0A5-FA1A-CDF9-9BEF-1FAE388ED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1473" y="4189534"/>
            <a:ext cx="6286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IE" sz="1350" b="1">
                <a:latin typeface="Courier New" pitchFamily="49" charset="0"/>
              </a:rPr>
              <a:t>prev</a:t>
            </a:r>
            <a:endParaRPr lang="en-US" sz="1350" b="1">
              <a:latin typeface="Courier New" pitchFamily="49" charset="0"/>
            </a:endParaRPr>
          </a:p>
        </p:txBody>
      </p:sp>
      <p:sp>
        <p:nvSpPr>
          <p:cNvPr id="43" name="Rectangle 92">
            <a:extLst>
              <a:ext uri="{FF2B5EF4-FFF2-40B4-BE49-F238E27FC236}">
                <a16:creationId xmlns:a16="http://schemas.microsoft.com/office/drawing/2014/main" id="{C19F1726-6F90-0DF5-64DD-32C68DA5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773" y="4418135"/>
            <a:ext cx="400050" cy="171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="1"/>
          </a:p>
        </p:txBody>
      </p:sp>
      <p:sp>
        <p:nvSpPr>
          <p:cNvPr id="44" name="Line 93">
            <a:extLst>
              <a:ext uri="{FF2B5EF4-FFF2-40B4-BE49-F238E27FC236}">
                <a16:creationId xmlns:a16="http://schemas.microsoft.com/office/drawing/2014/main" id="{9943F7BC-F90C-784F-DF07-A037138B27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2623" y="447528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45" name="Line 94">
            <a:extLst>
              <a:ext uri="{FF2B5EF4-FFF2-40B4-BE49-F238E27FC236}">
                <a16:creationId xmlns:a16="http://schemas.microsoft.com/office/drawing/2014/main" id="{B273B50D-200B-AC4D-0273-89BA8FBC4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8223" y="453243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46" name="Line 95">
            <a:extLst>
              <a:ext uri="{FF2B5EF4-FFF2-40B4-BE49-F238E27FC236}">
                <a16:creationId xmlns:a16="http://schemas.microsoft.com/office/drawing/2014/main" id="{A8EDFC59-FA4C-FD44-9E4B-DC2884F1CE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7023" y="453243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47" name="Line 96">
            <a:extLst>
              <a:ext uri="{FF2B5EF4-FFF2-40B4-BE49-F238E27FC236}">
                <a16:creationId xmlns:a16="http://schemas.microsoft.com/office/drawing/2014/main" id="{5B56D610-9C3C-F282-B2A3-36F1DC806A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1423" y="4532435"/>
            <a:ext cx="5143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48" name="Line 97">
            <a:extLst>
              <a:ext uri="{FF2B5EF4-FFF2-40B4-BE49-F238E27FC236}">
                <a16:creationId xmlns:a16="http://schemas.microsoft.com/office/drawing/2014/main" id="{2E64D907-171A-8992-DB68-D902D8818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0123" y="4018085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 sz="1350" b="1"/>
          </a:p>
        </p:txBody>
      </p:sp>
      <p:sp>
        <p:nvSpPr>
          <p:cNvPr id="49" name="Text Box 98">
            <a:extLst>
              <a:ext uri="{FF2B5EF4-FFF2-40B4-BE49-F238E27FC236}">
                <a16:creationId xmlns:a16="http://schemas.microsoft.com/office/drawing/2014/main" id="{9CA62EF4-8023-F173-4AC7-D955EBFCB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444" y="3846634"/>
            <a:ext cx="3273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b="1">
                <a:latin typeface="Tahoma" pitchFamily="34" charset="0"/>
                <a:ea typeface="ＭＳ Ｐゴシック" charset="-128"/>
                <a:sym typeface="Symbol" pitchFamily="18" charset="2"/>
              </a:rPr>
              <a:t></a:t>
            </a:r>
            <a:endParaRPr lang="en-US" sz="1350" b="1">
              <a:latin typeface="Tahoma" pitchFamily="34" charset="0"/>
              <a:ea typeface="ＭＳ Ｐゴシック" charset="-128"/>
            </a:endParaRPr>
          </a:p>
        </p:txBody>
      </p:sp>
      <p:sp>
        <p:nvSpPr>
          <p:cNvPr id="50" name="Text Box 99">
            <a:extLst>
              <a:ext uri="{FF2B5EF4-FFF2-40B4-BE49-F238E27FC236}">
                <a16:creationId xmlns:a16="http://schemas.microsoft.com/office/drawing/2014/main" id="{6270349C-02D1-231E-B559-6EC078CE1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144" y="4418134"/>
            <a:ext cx="3273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350" b="1">
                <a:latin typeface="Tahoma" pitchFamily="34" charset="0"/>
                <a:ea typeface="ＭＳ Ｐゴシック" charset="-128"/>
                <a:sym typeface="Symbol" pitchFamily="18" charset="2"/>
              </a:rPr>
              <a:t></a:t>
            </a:r>
            <a:endParaRPr lang="en-US" sz="1350" b="1">
              <a:latin typeface="Tahoma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41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3D29-7CA8-D5C9-9675-02C8505C8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737E-E955-A42D-BB31-C0A54A2E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b="1" dirty="0"/>
              <a:t>Double-Ended Doubly Linked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CBF62-330D-4BE8-43A0-BEA3B7F3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343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IE" dirty="0"/>
              <a:t>The specification for the node class now looks like this: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IE" sz="2000" dirty="0">
                <a:latin typeface="Courier New" pitchFamily="49" charset="0"/>
              </a:rPr>
              <a:t>public class Node{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IE" sz="2000" dirty="0">
                <a:latin typeface="Courier New" pitchFamily="49" charset="0"/>
              </a:rPr>
              <a:t>	public int data;</a:t>
            </a:r>
          </a:p>
          <a:p>
            <a:pPr lvl="1">
              <a:buNone/>
            </a:pPr>
            <a:r>
              <a:rPr lang="en-IE" sz="2000" dirty="0">
                <a:latin typeface="Courier New" pitchFamily="49" charset="0"/>
              </a:rPr>
              <a:t>	public Node next;</a:t>
            </a:r>
          </a:p>
          <a:p>
            <a:pPr lvl="1">
              <a:buNone/>
            </a:pPr>
            <a:r>
              <a:rPr lang="en-IE" sz="2000" dirty="0">
                <a:latin typeface="Courier New" pitchFamily="49" charset="0"/>
              </a:rPr>
              <a:t>	public Node previous;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IE" sz="2000" dirty="0">
                <a:latin typeface="Courier New" pitchFamily="49" charset="0"/>
              </a:rPr>
              <a:t>}</a:t>
            </a:r>
          </a:p>
          <a:p>
            <a:r>
              <a:rPr lang="en-IE" dirty="0"/>
              <a:t>Now every time we insert or delete a node, we must deal with four links instead of two</a:t>
            </a:r>
          </a:p>
          <a:p>
            <a:pPr lvl="1"/>
            <a:r>
              <a:rPr lang="en-IE" sz="2000" dirty="0"/>
              <a:t>Update the two attachments between the previous node and the new one</a:t>
            </a:r>
          </a:p>
          <a:p>
            <a:pPr lvl="1"/>
            <a:r>
              <a:rPr lang="en-IE" sz="2000" dirty="0"/>
              <a:t> Update the two attachments between the next node and the new one</a:t>
            </a:r>
          </a:p>
          <a:p>
            <a:pPr eaLnBrk="1" hangingPunct="1">
              <a:lnSpc>
                <a:spcPct val="90000"/>
              </a:lnSpc>
            </a:pPr>
            <a:r>
              <a:rPr lang="en-IE" dirty="0"/>
              <a:t>Now we can move backwards or forwards through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7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E891-ED47-03F4-D664-E363E5E2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built in classes</a:t>
            </a:r>
            <a:endParaRPr lang="en-I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6F847E-1F36-1C56-17F5-C2A025F9F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402641"/>
              </p:ext>
            </p:extLst>
          </p:nvPr>
        </p:nvGraphicFramePr>
        <p:xfrm>
          <a:off x="609600" y="2362200"/>
          <a:ext cx="8153400" cy="396182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1544508978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0686105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8200502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Operation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Method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Description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789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Add at end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add(E e)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Appends element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8410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Add at beginning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addFirst(E e)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Inserts element at front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0338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Add at index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600" kern="100" dirty="0" err="1">
                          <a:effectLst/>
                        </a:rPr>
                        <a:t>add</a:t>
                      </a:r>
                      <a:r>
                        <a:rPr lang="it-IT" sz="1600" kern="100" dirty="0">
                          <a:effectLst/>
                        </a:rPr>
                        <a:t>(</a:t>
                      </a:r>
                      <a:r>
                        <a:rPr lang="it-IT" sz="1600" kern="100" dirty="0" err="1">
                          <a:effectLst/>
                        </a:rPr>
                        <a:t>int</a:t>
                      </a:r>
                      <a:r>
                        <a:rPr lang="it-IT" sz="1600" kern="100" dirty="0">
                          <a:effectLst/>
                        </a:rPr>
                        <a:t> index, E </a:t>
                      </a:r>
                      <a:r>
                        <a:rPr lang="it-IT" sz="1600" kern="100" dirty="0" err="1">
                          <a:effectLst/>
                        </a:rPr>
                        <a:t>e</a:t>
                      </a:r>
                      <a:r>
                        <a:rPr lang="it-IT" sz="1600" kern="100" dirty="0">
                          <a:effectLst/>
                        </a:rPr>
                        <a:t>)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Inserts at given position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79169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 by value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remove(Object o)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Removes first occurrence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3484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 by index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remove(int index)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Removes element at index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0016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 first/last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removeFirst(), removeLast()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Removes ends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4390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Access first/last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getFirst(), getLast()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Retrieves ends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3986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Peek/poll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peek(), poll()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Retrieves/removes head (= queue)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7205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Check element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contains(Object o)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Tests membership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039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Size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size()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Returns element count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1461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Clear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>
                          <a:effectLst/>
                        </a:rPr>
                        <a:t>clear()</a:t>
                      </a:r>
                      <a:endParaRPr lang="en-IE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600" kern="100" dirty="0">
                          <a:effectLst/>
                        </a:rPr>
                        <a:t>Removes all elements</a:t>
                      </a:r>
                      <a:endParaRPr lang="en-IE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77542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Navigate the list</a:t>
                      </a:r>
                      <a:endParaRPr lang="en-IE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Listiterator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IE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Navigate over the list backward and forward</a:t>
                      </a:r>
                      <a:endParaRPr lang="en-IE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10593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C7F13D9-D912-97F0-AF07-7A1089988E42}"/>
              </a:ext>
            </a:extLst>
          </p:cNvPr>
          <p:cNvSpPr txBox="1"/>
          <p:nvPr/>
        </p:nvSpPr>
        <p:spPr>
          <a:xfrm>
            <a:off x="685800" y="177593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 err="1"/>
              <a:t>java.util.LinkedList</a:t>
            </a:r>
            <a:r>
              <a:rPr lang="en-IE" sz="20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9425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A729-8CF9-8F81-C6DE-655E0AAE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86968"/>
          </a:xfrm>
        </p:spPr>
        <p:txBody>
          <a:bodyPr/>
          <a:lstStyle/>
          <a:p>
            <a:r>
              <a:rPr lang="en-US" dirty="0" err="1"/>
              <a:t>Listiterator</a:t>
            </a:r>
            <a:r>
              <a:rPr lang="en-US" dirty="0"/>
              <a:t>() method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2BE41-2AFB-7E33-8583-9D8ECE75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47800"/>
            <a:ext cx="7772400" cy="22981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LinkedList&lt;String&gt; list = new LinkedList&lt;&gt;();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        </a:t>
            </a:r>
            <a:r>
              <a:rPr lang="en-IE" sz="1600" dirty="0" err="1"/>
              <a:t>list.add</a:t>
            </a:r>
            <a:r>
              <a:rPr lang="en-IE" sz="1600" dirty="0"/>
              <a:t>("A");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        </a:t>
            </a:r>
            <a:r>
              <a:rPr lang="en-IE" sz="1600" dirty="0" err="1"/>
              <a:t>list.add</a:t>
            </a:r>
            <a:r>
              <a:rPr lang="en-IE" sz="1600" dirty="0"/>
              <a:t>("B");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        </a:t>
            </a:r>
            <a:r>
              <a:rPr lang="en-IE" sz="1600" dirty="0" err="1"/>
              <a:t>list.add</a:t>
            </a:r>
            <a:r>
              <a:rPr lang="en-IE" sz="1600" dirty="0"/>
              <a:t>("C");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        // Create a </a:t>
            </a:r>
            <a:r>
              <a:rPr lang="en-IE" sz="1600" dirty="0" err="1"/>
              <a:t>ListIterator</a:t>
            </a:r>
            <a:endParaRPr lang="en-IE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1600" dirty="0"/>
              <a:t>        </a:t>
            </a:r>
            <a:r>
              <a:rPr lang="en-IE" sz="1600" dirty="0" err="1"/>
              <a:t>ListIterator</a:t>
            </a:r>
            <a:r>
              <a:rPr lang="en-IE" sz="1600" dirty="0"/>
              <a:t>&lt;String&gt; iterator = </a:t>
            </a:r>
            <a:r>
              <a:rPr lang="en-IE" sz="1600" dirty="0" err="1"/>
              <a:t>list.listIterator</a:t>
            </a:r>
            <a:r>
              <a:rPr lang="en-IE" sz="1600" dirty="0"/>
              <a:t>();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2F94D2-592E-E1AD-34F2-6896D15F6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902615"/>
              </p:ext>
            </p:extLst>
          </p:nvPr>
        </p:nvGraphicFramePr>
        <p:xfrm>
          <a:off x="304800" y="3200400"/>
          <a:ext cx="8019161" cy="34417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64548">
                  <a:extLst>
                    <a:ext uri="{9D8B030D-6E8A-4147-A177-3AD203B41FA5}">
                      <a16:colId xmlns:a16="http://schemas.microsoft.com/office/drawing/2014/main" val="2233105108"/>
                    </a:ext>
                  </a:extLst>
                </a:gridCol>
                <a:gridCol w="5654613">
                  <a:extLst>
                    <a:ext uri="{9D8B030D-6E8A-4147-A177-3AD203B41FA5}">
                      <a16:colId xmlns:a16="http://schemas.microsoft.com/office/drawing/2014/main" val="382914193"/>
                    </a:ext>
                  </a:extLst>
                </a:gridCol>
              </a:tblGrid>
              <a:tr h="132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Method (E=element=node)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Description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2454137567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boolean hasNext()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Returns true if there’s another element when moving forward.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145385749"/>
                  </a:ext>
                </a:extLst>
              </a:tr>
              <a:tr h="132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E next()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Returns the next element.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751770984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boolean hasPrevious()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Returns true if there’s another element when moving backward.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1857922713"/>
                  </a:ext>
                </a:extLst>
              </a:tr>
              <a:tr h="132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E previous()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Returns the previous element.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1470641189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int nextIndex()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Returns the index of the next element.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3734393833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int previousIndex()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Returns the index of the previous element.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1805856091"/>
                  </a:ext>
                </a:extLst>
              </a:tr>
              <a:tr h="132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void add(E e)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Inserts a new element into the list.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3642209089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/>
                        <a:t>void remove()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Removes the last element returned by next() or previous().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3872168348"/>
                  </a:ext>
                </a:extLst>
              </a:tr>
              <a:tr h="229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E" sz="1500" dirty="0"/>
                        <a:t>void set(E e)</a:t>
                      </a:r>
                    </a:p>
                  </a:txBody>
                  <a:tcPr marL="69850" marR="69850" marT="34925" marB="349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Replaces the last element returned by next() or previous().</a:t>
                      </a:r>
                    </a:p>
                  </a:txBody>
                  <a:tcPr marL="69850" marR="69850" marT="34925" marB="34925" anchor="ctr"/>
                </a:tc>
                <a:extLst>
                  <a:ext uri="{0D108BD9-81ED-4DB2-BD59-A6C34878D82A}">
                    <a16:rowId xmlns:a16="http://schemas.microsoft.com/office/drawing/2014/main" val="405050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077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3151-723F-BB6F-5C8B-C596BDE7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7CD5-25C8-22AF-D039-032493BE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86968"/>
          </a:xfrm>
        </p:spPr>
        <p:txBody>
          <a:bodyPr/>
          <a:lstStyle/>
          <a:p>
            <a:r>
              <a:rPr lang="en-US" dirty="0" err="1"/>
              <a:t>Listiterator</a:t>
            </a:r>
            <a:r>
              <a:rPr lang="en-US" dirty="0"/>
              <a:t>() method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E6CD-53FE-00A5-9056-64B4A4E4C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47800"/>
            <a:ext cx="7772400" cy="22981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/>
              <a:t>See the following demo files in JAVA: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E" dirty="0"/>
              <a:t>LinkedListExample.java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E" dirty="0"/>
              <a:t>SortedLinkedList.java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E" dirty="0"/>
              <a:t>ListIteratorExample.java</a:t>
            </a:r>
          </a:p>
        </p:txBody>
      </p:sp>
    </p:spTree>
    <p:extLst>
      <p:ext uri="{BB962C8B-B14F-4D97-AF65-F5344CB8AC3E}">
        <p14:creationId xmlns:p14="http://schemas.microsoft.com/office/powerpoint/2010/main" val="290757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957965-3434-B069-0C4F-35F10CC52225}"/>
              </a:ext>
            </a:extLst>
          </p:cNvPr>
          <p:cNvSpPr/>
          <p:nvPr/>
        </p:nvSpPr>
        <p:spPr>
          <a:xfrm>
            <a:off x="4978653" y="4858954"/>
            <a:ext cx="2570559" cy="11053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4A903A-AAB4-F293-9245-9BE9D158D336}"/>
              </a:ext>
            </a:extLst>
          </p:cNvPr>
          <p:cNvSpPr/>
          <p:nvPr/>
        </p:nvSpPr>
        <p:spPr>
          <a:xfrm>
            <a:off x="4978653" y="3596947"/>
            <a:ext cx="2570559" cy="11053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7EE22C3-A2AD-99BB-2863-6441FA6B6149}"/>
              </a:ext>
            </a:extLst>
          </p:cNvPr>
          <p:cNvSpPr/>
          <p:nvPr/>
        </p:nvSpPr>
        <p:spPr>
          <a:xfrm>
            <a:off x="4971255" y="2334940"/>
            <a:ext cx="2570559" cy="11053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D4BC87-C773-3683-D51D-6E93ABB84E73}"/>
              </a:ext>
            </a:extLst>
          </p:cNvPr>
          <p:cNvSpPr/>
          <p:nvPr/>
        </p:nvSpPr>
        <p:spPr>
          <a:xfrm>
            <a:off x="4978653" y="994518"/>
            <a:ext cx="2570559" cy="11053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47EB6-B37D-F72D-8CEE-6646AFCC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338E-0976-5AB8-72DC-D49F48AF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2463800"/>
            <a:ext cx="3486149" cy="39095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a Linked List?</a:t>
            </a:r>
          </a:p>
          <a:p>
            <a:pPr lvl="1"/>
            <a:r>
              <a:rPr lang="en-US" dirty="0"/>
              <a:t>An abstract data structure</a:t>
            </a:r>
          </a:p>
          <a:p>
            <a:pPr lvl="1"/>
            <a:r>
              <a:rPr lang="en-US" dirty="0"/>
              <a:t>Consists of a sequence of links</a:t>
            </a:r>
          </a:p>
          <a:p>
            <a:r>
              <a:rPr lang="en-US" dirty="0"/>
              <a:t>Individual links can also be called </a:t>
            </a:r>
            <a:r>
              <a:rPr lang="en-US" b="1" dirty="0"/>
              <a:t>nodes</a:t>
            </a:r>
          </a:p>
          <a:p>
            <a:r>
              <a:rPr lang="en-US" dirty="0"/>
              <a:t>Each node stores: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Link to the next node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Why are linked lists better than arrays?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EA9A3A-59A2-0BC9-3059-69D38DE77548}"/>
              </a:ext>
            </a:extLst>
          </p:cNvPr>
          <p:cNvSpPr/>
          <p:nvPr/>
        </p:nvSpPr>
        <p:spPr>
          <a:xfrm>
            <a:off x="6643796" y="1183542"/>
            <a:ext cx="694592" cy="67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link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53C51A-2599-AD75-BC01-64971A482ED8}"/>
              </a:ext>
            </a:extLst>
          </p:cNvPr>
          <p:cNvSpPr/>
          <p:nvPr/>
        </p:nvSpPr>
        <p:spPr>
          <a:xfrm>
            <a:off x="6571060" y="4934440"/>
            <a:ext cx="694592" cy="67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link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97EE20-F0B9-DD89-2245-94BAEE09FDFB}"/>
              </a:ext>
            </a:extLst>
          </p:cNvPr>
          <p:cNvSpPr/>
          <p:nvPr/>
        </p:nvSpPr>
        <p:spPr>
          <a:xfrm>
            <a:off x="6571060" y="3774343"/>
            <a:ext cx="694592" cy="67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link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7A35A4-16E2-F59C-FA54-CB755E506D5C}"/>
              </a:ext>
            </a:extLst>
          </p:cNvPr>
          <p:cNvSpPr/>
          <p:nvPr/>
        </p:nvSpPr>
        <p:spPr>
          <a:xfrm>
            <a:off x="6571060" y="2614246"/>
            <a:ext cx="694592" cy="67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link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515F6A-A860-DD79-0DCF-9F83D57E0D89}"/>
              </a:ext>
            </a:extLst>
          </p:cNvPr>
          <p:cNvSpPr/>
          <p:nvPr/>
        </p:nvSpPr>
        <p:spPr>
          <a:xfrm>
            <a:off x="5297362" y="1140313"/>
            <a:ext cx="791312" cy="7634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5E817-5DEF-863E-C711-9B77AE9A009F}"/>
              </a:ext>
            </a:extLst>
          </p:cNvPr>
          <p:cNvSpPr/>
          <p:nvPr/>
        </p:nvSpPr>
        <p:spPr>
          <a:xfrm>
            <a:off x="5208643" y="2560881"/>
            <a:ext cx="791312" cy="7634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40E199-4FB9-9DC2-E519-B103B00CD75B}"/>
              </a:ext>
            </a:extLst>
          </p:cNvPr>
          <p:cNvSpPr/>
          <p:nvPr/>
        </p:nvSpPr>
        <p:spPr>
          <a:xfrm>
            <a:off x="5193452" y="3767882"/>
            <a:ext cx="791312" cy="7634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7083CE-2EE7-D320-55CC-9544CA6DCA2B}"/>
              </a:ext>
            </a:extLst>
          </p:cNvPr>
          <p:cNvSpPr/>
          <p:nvPr/>
        </p:nvSpPr>
        <p:spPr>
          <a:xfrm>
            <a:off x="5150699" y="4934440"/>
            <a:ext cx="791312" cy="7634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ADA22-33BB-7677-C735-4BD63F95EBC4}"/>
              </a:ext>
            </a:extLst>
          </p:cNvPr>
          <p:cNvCxnSpPr>
            <a:cxnSpLocks/>
          </p:cNvCxnSpPr>
          <p:nvPr/>
        </p:nvCxnSpPr>
        <p:spPr>
          <a:xfrm flipH="1">
            <a:off x="6199563" y="3096652"/>
            <a:ext cx="371497" cy="67769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613651-ADBE-0051-1DF6-52464FEC1876}"/>
              </a:ext>
            </a:extLst>
          </p:cNvPr>
          <p:cNvCxnSpPr>
            <a:cxnSpLocks/>
          </p:cNvCxnSpPr>
          <p:nvPr/>
        </p:nvCxnSpPr>
        <p:spPr>
          <a:xfrm flipH="1">
            <a:off x="6199563" y="4315211"/>
            <a:ext cx="371497" cy="72957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CB9DFE-67FB-5CF5-81CC-394051CB4AB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121722" y="1522046"/>
            <a:ext cx="522074" cy="96532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910622-3C70-DF92-1ED2-3E0710C052DF}"/>
              </a:ext>
            </a:extLst>
          </p:cNvPr>
          <p:cNvSpPr txBox="1">
            <a:spLocks/>
          </p:cNvSpPr>
          <p:nvPr/>
        </p:nvSpPr>
        <p:spPr>
          <a:xfrm>
            <a:off x="6086008" y="991379"/>
            <a:ext cx="524740" cy="3480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142047-3ECF-7CB5-6371-7A3DFE4B11F3}"/>
              </a:ext>
            </a:extLst>
          </p:cNvPr>
          <p:cNvSpPr txBox="1">
            <a:spLocks/>
          </p:cNvSpPr>
          <p:nvPr/>
        </p:nvSpPr>
        <p:spPr>
          <a:xfrm>
            <a:off x="6003959" y="2424980"/>
            <a:ext cx="524740" cy="3480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C88703-036C-06F0-8C7E-58489EBE3ABD}"/>
              </a:ext>
            </a:extLst>
          </p:cNvPr>
          <p:cNvSpPr txBox="1">
            <a:spLocks/>
          </p:cNvSpPr>
          <p:nvPr/>
        </p:nvSpPr>
        <p:spPr>
          <a:xfrm>
            <a:off x="5984764" y="3764750"/>
            <a:ext cx="524740" cy="3480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813743-4329-8D63-CF44-716803C1C956}"/>
              </a:ext>
            </a:extLst>
          </p:cNvPr>
          <p:cNvSpPr txBox="1">
            <a:spLocks/>
          </p:cNvSpPr>
          <p:nvPr/>
        </p:nvSpPr>
        <p:spPr>
          <a:xfrm>
            <a:off x="5983177" y="5061572"/>
            <a:ext cx="524740" cy="3480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F80111E-C5D2-70BD-50F8-6E7FFB0D30CA}"/>
              </a:ext>
            </a:extLst>
          </p:cNvPr>
          <p:cNvSpPr txBox="1">
            <a:spLocks/>
          </p:cNvSpPr>
          <p:nvPr/>
        </p:nvSpPr>
        <p:spPr>
          <a:xfrm>
            <a:off x="8112920" y="4968299"/>
            <a:ext cx="524740" cy="348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68580" tIns="34290" rIns="68580" bIns="3429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/>
              <a:t>NULL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15EC14-9E24-7F1C-F3B7-1B6F98548D5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65651" y="5142348"/>
            <a:ext cx="912609" cy="13059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78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B7A3-30A1-E1C2-0725-D0A093AD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FA82-F0BA-F322-F6D1-17E6B4BC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594" y="1336573"/>
            <a:ext cx="4944806" cy="1209368"/>
          </a:xfrm>
        </p:spPr>
        <p:txBody>
          <a:bodyPr>
            <a:normAutofit/>
          </a:bodyPr>
          <a:lstStyle/>
          <a:p>
            <a:r>
              <a:rPr lang="en-US" dirty="0"/>
              <a:t>Linked Lists</a:t>
            </a:r>
          </a:p>
        </p:txBody>
      </p:sp>
      <p:pic>
        <p:nvPicPr>
          <p:cNvPr id="5" name="Picture 4" descr="Bubble sheet test paper and pencil">
            <a:extLst>
              <a:ext uri="{FF2B5EF4-FFF2-40B4-BE49-F238E27FC236}">
                <a16:creationId xmlns:a16="http://schemas.microsoft.com/office/drawing/2014/main" id="{62F96953-3AAC-B9F4-B986-F763BBEA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060"/>
          <a:stretch/>
        </p:blipFill>
        <p:spPr>
          <a:xfrm>
            <a:off x="15" y="857981"/>
            <a:ext cx="3476991" cy="5143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63D7-F7A9-632C-E4EB-595E4E98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94" y="2545940"/>
            <a:ext cx="4944806" cy="2979174"/>
          </a:xfrm>
        </p:spPr>
        <p:txBody>
          <a:bodyPr>
            <a:normAutofit/>
          </a:bodyPr>
          <a:lstStyle/>
          <a:p>
            <a:r>
              <a:rPr lang="en-IE" dirty="0"/>
              <a:t>Linked lists avoid all the problems of arrays because they can adapt their ordering by changing the items they point to </a:t>
            </a:r>
          </a:p>
          <a:p>
            <a:r>
              <a:rPr lang="en-IE" dirty="0"/>
              <a:t>No memory is wasted and extra links can easily be added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Golden metal chain on white leather">
            <a:extLst>
              <a:ext uri="{FF2B5EF4-FFF2-40B4-BE49-F238E27FC236}">
                <a16:creationId xmlns:a16="http://schemas.microsoft.com/office/drawing/2014/main" id="{45BE999F-328E-D15A-93BA-1C5E2597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03" r="24803"/>
          <a:stretch/>
        </p:blipFill>
        <p:spPr>
          <a:xfrm>
            <a:off x="0" y="857250"/>
            <a:ext cx="34769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2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801EB-A532-E3D2-6084-37590419D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0B298-84CB-862B-6779-17E0F245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BD5F5-45DC-1D6C-E93B-29A2BD433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2463800"/>
            <a:ext cx="4133849" cy="3479799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dirty="0"/>
              <a:t>A Linked List stores the </a:t>
            </a:r>
            <a:r>
              <a:rPr lang="en-IE" b="1" dirty="0"/>
              <a:t>first</a:t>
            </a:r>
            <a:r>
              <a:rPr lang="en-IE" dirty="0"/>
              <a:t> or </a:t>
            </a:r>
            <a:r>
              <a:rPr lang="en-IE" b="1" dirty="0"/>
              <a:t>head</a:t>
            </a:r>
            <a:r>
              <a:rPr lang="en-IE" dirty="0"/>
              <a:t> node for all the subsequent Node objects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Linked List object is instantiated to point to the start of the list and multiple Nodes</a:t>
            </a:r>
            <a:r>
              <a:rPr lang="en-IE" dirty="0">
                <a:solidFill>
                  <a:srgbClr val="DF0601"/>
                </a:solidFill>
              </a:rPr>
              <a:t> </a:t>
            </a:r>
            <a:r>
              <a:rPr lang="en-IE" dirty="0"/>
              <a:t>objects are created for each link in the list</a:t>
            </a:r>
          </a:p>
          <a:p>
            <a:pPr>
              <a:lnSpc>
                <a:spcPct val="80000"/>
              </a:lnSpc>
            </a:pPr>
            <a:r>
              <a:rPr lang="en-IE" dirty="0"/>
              <a:t>All nodes contain references to the next node in the list</a:t>
            </a:r>
          </a:p>
          <a:p>
            <a:pPr marL="0" indent="0">
              <a:lnSpc>
                <a:spcPct val="80000"/>
              </a:lnSpc>
              <a:buNone/>
            </a:pPr>
            <a:endParaRPr lang="en-IE" dirty="0"/>
          </a:p>
          <a:p>
            <a:endParaRPr lang="en-US" dirty="0"/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0AE6B2D0-7A0D-B84E-97C0-A633DCB84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0581" y="2319382"/>
          <a:ext cx="3399068" cy="302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257740" imgH="2010056" progId="PBrush">
                  <p:embed/>
                </p:oleObj>
              </mc:Choice>
              <mc:Fallback>
                <p:oleObj name="Bitmap Image" r:id="rId2" imgW="2257740" imgH="2010056" progId="PBrush">
                  <p:embed/>
                  <p:pic>
                    <p:nvPicPr>
                      <p:cNvPr id="4" name="Object 7">
                        <a:extLst>
                          <a:ext uri="{FF2B5EF4-FFF2-40B4-BE49-F238E27FC236}">
                            <a16:creationId xmlns:a16="http://schemas.microsoft.com/office/drawing/2014/main" id="{0AE6B2D0-7A0D-B84E-97C0-A633DCB84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581" y="2319382"/>
                        <a:ext cx="3399068" cy="3025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08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430FD-6BFB-4ACF-42C7-9A4D6167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3D02-FC2E-470C-6C01-7D2EBFBF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DD4E0-8019-F3A0-D141-DAEE1C9B5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10954"/>
            <a:ext cx="6858000" cy="27368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IE" dirty="0"/>
              <a:t>The Linked List class stores a reference to the first link</a:t>
            </a:r>
          </a:p>
          <a:p>
            <a:pPr eaLnBrk="1" hangingPunct="1">
              <a:lnSpc>
                <a:spcPct val="80000"/>
              </a:lnSpc>
            </a:pPr>
            <a:r>
              <a:rPr lang="en-IE" dirty="0"/>
              <a:t>The Node class (called Link in the picture below) stores a bit of data and a reference to the next link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03B4515-CC5A-189F-5C41-7F8A66CF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3474794"/>
            <a:ext cx="7391400" cy="2828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7187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B64C4-A8E0-27F9-E542-9B82C862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C55C-B6C3-BECC-05F3-383F3C73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F3A3E-547F-E566-313A-CD74FBEF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70" y="2209800"/>
            <a:ext cx="3178418" cy="416356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IE" sz="1350" dirty="0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IE" sz="2100" dirty="0"/>
              <a:t>LinkedList </a:t>
            </a:r>
            <a:r>
              <a:rPr lang="en-IE" sz="2100" dirty="0" err="1"/>
              <a:t>cointains</a:t>
            </a:r>
            <a:r>
              <a:rPr lang="en-IE" sz="2100" dirty="0"/>
              <a:t> the first pointer to the list (called the head of the list). It only contains a reference to the first link</a:t>
            </a:r>
          </a:p>
          <a:p>
            <a:pPr eaLnBrk="1" hangingPunct="1">
              <a:lnSpc>
                <a:spcPct val="80000"/>
              </a:lnSpc>
            </a:pPr>
            <a:r>
              <a:rPr lang="en-IE" sz="2100" dirty="0"/>
              <a:t>This is originally set to </a:t>
            </a:r>
            <a:r>
              <a:rPr lang="en-IE" sz="2100" b="1" dirty="0"/>
              <a:t>null</a:t>
            </a:r>
          </a:p>
          <a:p>
            <a:pPr eaLnBrk="1" hangingPunct="1">
              <a:lnSpc>
                <a:spcPct val="80000"/>
              </a:lnSpc>
            </a:pPr>
            <a:r>
              <a:rPr lang="en-IE" sz="2100" b="1" dirty="0"/>
              <a:t>Now we need to specify how a node is defined</a:t>
            </a:r>
            <a:endParaRPr lang="en-US" sz="21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1D95A-954E-AF6E-0215-5F3225CB3901}"/>
              </a:ext>
            </a:extLst>
          </p:cNvPr>
          <p:cNvSpPr txBox="1">
            <a:spLocks/>
          </p:cNvSpPr>
          <p:nvPr/>
        </p:nvSpPr>
        <p:spPr>
          <a:xfrm>
            <a:off x="4495800" y="1905000"/>
            <a:ext cx="4079630" cy="4163568"/>
          </a:xfrm>
          <a:prstGeom prst="rect">
            <a:avLst/>
          </a:prstGeom>
          <a:solidFill>
            <a:schemeClr val="bg2"/>
          </a:solidFill>
        </p:spPr>
        <p:txBody>
          <a:bodyPr vert="horz" lIns="68580" tIns="34290" rIns="68580" bIns="3429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class LinkedList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private Node first;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IE" sz="1500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public LinkedList( 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	head=null;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IE" sz="1500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public </a:t>
            </a:r>
            <a:r>
              <a:rPr lang="en-IE" sz="1500" dirty="0" err="1">
                <a:latin typeface="Courier New" pitchFamily="49" charset="0"/>
              </a:rPr>
              <a:t>boolean</a:t>
            </a:r>
            <a:r>
              <a:rPr lang="en-IE" sz="1500" dirty="0">
                <a:latin typeface="Courier New" pitchFamily="49" charset="0"/>
              </a:rPr>
              <a:t> </a:t>
            </a:r>
            <a:r>
              <a:rPr lang="en-IE" sz="1500" dirty="0" err="1">
                <a:latin typeface="Courier New" pitchFamily="49" charset="0"/>
              </a:rPr>
              <a:t>isEmpty</a:t>
            </a:r>
            <a:r>
              <a:rPr lang="en-IE" sz="1500" dirty="0">
                <a:latin typeface="Courier New" pitchFamily="49" charset="0"/>
              </a:rPr>
              <a:t>( 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	return (head==null);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	……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IE" sz="15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847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2442</Words>
  <Application>Microsoft Office PowerPoint</Application>
  <PresentationFormat>On-screen Show (4:3)</PresentationFormat>
  <Paragraphs>425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MS PGothic</vt:lpstr>
      <vt:lpstr>Aptos</vt:lpstr>
      <vt:lpstr>Arial</vt:lpstr>
      <vt:lpstr>Courier New</vt:lpstr>
      <vt:lpstr>Rockwell</vt:lpstr>
      <vt:lpstr>Rockwell Condensed</vt:lpstr>
      <vt:lpstr>Tahoma</vt:lpstr>
      <vt:lpstr>Wingdings</vt:lpstr>
      <vt:lpstr>Wood Type</vt:lpstr>
      <vt:lpstr>Bitmap Image</vt:lpstr>
      <vt:lpstr>PowerPoint Presentation</vt:lpstr>
      <vt:lpstr>PowerPoint Presentation</vt:lpstr>
      <vt:lpstr>PowerPoint Presentation</vt:lpstr>
      <vt:lpstr>Array LImitations</vt:lpstr>
      <vt:lpstr>Linked list</vt:lpstr>
      <vt:lpstr>Linked Lists</vt:lpstr>
      <vt:lpstr>Structure</vt:lpstr>
      <vt:lpstr>Structure</vt:lpstr>
      <vt:lpstr>Java Implementation</vt:lpstr>
      <vt:lpstr>Java Implementation / the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at Head</vt:lpstr>
      <vt:lpstr>PowerPoint Presentation</vt:lpstr>
      <vt:lpstr>PowerPoint Presentation</vt:lpstr>
      <vt:lpstr>PowerPoint Presentation</vt:lpstr>
      <vt:lpstr>Delete at Head</vt:lpstr>
      <vt:lpstr>Traversing a linked list</vt:lpstr>
      <vt:lpstr>Finding a Node</vt:lpstr>
      <vt:lpstr>SEARCHING IN a linked list</vt:lpstr>
      <vt:lpstr>Inserting at a specific position</vt:lpstr>
      <vt:lpstr>PowerPoint Presentation</vt:lpstr>
      <vt:lpstr>PowerPoint Presentation</vt:lpstr>
      <vt:lpstr>PowerPoint Presentation</vt:lpstr>
      <vt:lpstr>PowerPoint Presentation</vt:lpstr>
      <vt:lpstr>INSETING at a specific location</vt:lpstr>
      <vt:lpstr>INSETING at a specific location (sorted LIST)</vt:lpstr>
      <vt:lpstr>PowerPoint Presentation</vt:lpstr>
      <vt:lpstr>PowerPoint Presentation</vt:lpstr>
      <vt:lpstr>PowerPoint Presentation</vt:lpstr>
      <vt:lpstr>PowerPoint Presentation</vt:lpstr>
      <vt:lpstr>DELETE from A sorted LIST</vt:lpstr>
      <vt:lpstr>Double-Ended Linked Lists</vt:lpstr>
      <vt:lpstr>Linked-List Efficiency</vt:lpstr>
      <vt:lpstr>Stack with a Singly Linked List</vt:lpstr>
      <vt:lpstr>Queue with a Single Linked List</vt:lpstr>
      <vt:lpstr>Using linked lists for array sorting</vt:lpstr>
      <vt:lpstr>Double-Ended Doubly Linked Lists</vt:lpstr>
      <vt:lpstr>Double-Ended Doubly Linked Lists</vt:lpstr>
      <vt:lpstr>Java built in classes</vt:lpstr>
      <vt:lpstr>Listiterator() method</vt:lpstr>
      <vt:lpstr>Listiterator()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Week1(CS380).pptx</dc:title>
  <dc:creator>pierpaolodondio</dc:creator>
  <cp:lastModifiedBy>Pierpaolo Dondio</cp:lastModifiedBy>
  <cp:revision>19</cp:revision>
  <dcterms:created xsi:type="dcterms:W3CDTF">2025-09-19T16:19:52Z</dcterms:created>
  <dcterms:modified xsi:type="dcterms:W3CDTF">2025-11-16T01:08:44Z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Creator">
    <vt:lpwstr>Google</vt:lpwstr>
  </property>
  <property fmtid="{D5CDD505-2E9C-101B-9397-08002B2CF9AE}" pid="4" name="LastSaved">
    <vt:filetime>2025-09-19T00:00:00Z</vt:filetime>
  </property>
  <property fmtid="{D5CDD505-2E9C-101B-9397-08002B2CF9AE}" pid="5" name="Producer">
    <vt:lpwstr>3-Heights(TM) PDF Security Shell 4.8.25.2 (http://www.pdf-tools.com)</vt:lpwstr>
  </property>
</Properties>
</file>